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6"/>
  </p:notesMasterIdLst>
  <p:sldIdLst>
    <p:sldId id="257" r:id="rId5"/>
  </p:sldIdLst>
  <p:sldSz cx="30267275" cy="42794238"/>
  <p:notesSz cx="6858000" cy="9144000"/>
  <p:defaultTextStyle>
    <a:defPPr>
      <a:defRPr lang="en-US"/>
    </a:defPPr>
    <a:lvl1pPr algn="l" defTabSz="18189113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9091096" indent="-7098527" algn="l" defTabSz="18189113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8189113" indent="-14203975" algn="l" defTabSz="18189113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27287126" indent="-21309419" algn="l" defTabSz="18189113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36385143" indent="-28414867" algn="l" defTabSz="18189113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9962845" algn="l" defTabSz="3985138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11955414" algn="l" defTabSz="3985138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13947983" algn="l" defTabSz="3985138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15940552" algn="l" defTabSz="3985138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479">
          <p15:clr>
            <a:srgbClr val="A4A3A4"/>
          </p15:clr>
        </p15:guide>
        <p15:guide id="2" pos="953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na Gouvea De Souza" initials="MGDS" lastIdx="1" clrIdx="0">
    <p:extLst>
      <p:ext uri="{19B8F6BF-5375-455C-9EA6-DF929625EA0E}">
        <p15:presenceInfo xmlns:p15="http://schemas.microsoft.com/office/powerpoint/2012/main" userId="Mariana Gouvea De Souz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5EE"/>
    <a:srgbClr val="FFFFCC"/>
    <a:srgbClr val="800000"/>
    <a:srgbClr val="B7B9E9"/>
    <a:srgbClr val="DAF3F6"/>
    <a:srgbClr val="E1DEF2"/>
    <a:srgbClr val="FCF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27" autoAdjust="0"/>
    <p:restoredTop sz="94718" autoAdjust="0"/>
  </p:normalViewPr>
  <p:slideViewPr>
    <p:cSldViewPr>
      <p:cViewPr>
        <p:scale>
          <a:sx n="28" d="100"/>
          <a:sy n="28" d="100"/>
        </p:scale>
        <p:origin x="471" y="24"/>
      </p:cViewPr>
      <p:guideLst>
        <p:guide orient="horz" pos="13479"/>
        <p:guide pos="95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17487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17487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0AA1C62-8C25-4B7B-92B7-2B2FC496671D}" type="datetimeFigureOut">
              <a:rPr lang="en-US"/>
              <a:pPr>
                <a:defRPr/>
              </a:pPr>
              <a:t>7/6/2022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17487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417487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298432A-076F-4DFD-B9E4-96DADA3E8E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9340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5200" kern="1200">
        <a:solidFill>
          <a:schemeClr val="tx1"/>
        </a:solidFill>
        <a:latin typeface="+mn-lt"/>
        <a:ea typeface="+mn-ea"/>
        <a:cs typeface="+mn-cs"/>
      </a:defRPr>
    </a:lvl1pPr>
    <a:lvl2pPr marL="1992569" algn="l" rtl="0" eaLnBrk="0" fontAlgn="base" hangingPunct="0">
      <a:spcBef>
        <a:spcPct val="30000"/>
      </a:spcBef>
      <a:spcAft>
        <a:spcPct val="0"/>
      </a:spcAft>
      <a:defRPr sz="5200" kern="1200">
        <a:solidFill>
          <a:schemeClr val="tx1"/>
        </a:solidFill>
        <a:latin typeface="+mn-lt"/>
        <a:ea typeface="+mn-ea"/>
        <a:cs typeface="+mn-cs"/>
      </a:defRPr>
    </a:lvl2pPr>
    <a:lvl3pPr marL="3985138" algn="l" rtl="0" eaLnBrk="0" fontAlgn="base" hangingPunct="0">
      <a:spcBef>
        <a:spcPct val="30000"/>
      </a:spcBef>
      <a:spcAft>
        <a:spcPct val="0"/>
      </a:spcAft>
      <a:defRPr sz="5200" kern="1200">
        <a:solidFill>
          <a:schemeClr val="tx1"/>
        </a:solidFill>
        <a:latin typeface="+mn-lt"/>
        <a:ea typeface="+mn-ea"/>
        <a:cs typeface="+mn-cs"/>
      </a:defRPr>
    </a:lvl3pPr>
    <a:lvl4pPr marL="5977707" algn="l" rtl="0" eaLnBrk="0" fontAlgn="base" hangingPunct="0">
      <a:spcBef>
        <a:spcPct val="30000"/>
      </a:spcBef>
      <a:spcAft>
        <a:spcPct val="0"/>
      </a:spcAft>
      <a:defRPr sz="5200" kern="1200">
        <a:solidFill>
          <a:schemeClr val="tx1"/>
        </a:solidFill>
        <a:latin typeface="+mn-lt"/>
        <a:ea typeface="+mn-ea"/>
        <a:cs typeface="+mn-cs"/>
      </a:defRPr>
    </a:lvl4pPr>
    <a:lvl5pPr marL="7970276" algn="l" rtl="0" eaLnBrk="0" fontAlgn="base" hangingPunct="0">
      <a:spcBef>
        <a:spcPct val="30000"/>
      </a:spcBef>
      <a:spcAft>
        <a:spcPct val="0"/>
      </a:spcAft>
      <a:defRPr sz="5200" kern="1200">
        <a:solidFill>
          <a:schemeClr val="tx1"/>
        </a:solidFill>
        <a:latin typeface="+mn-lt"/>
        <a:ea typeface="+mn-ea"/>
        <a:cs typeface="+mn-cs"/>
      </a:defRPr>
    </a:lvl5pPr>
    <a:lvl6pPr marL="9962845" algn="l" defTabSz="3985138" rtl="0" eaLnBrk="1" latinLnBrk="0" hangingPunct="1">
      <a:defRPr sz="5200" kern="1200">
        <a:solidFill>
          <a:schemeClr val="tx1"/>
        </a:solidFill>
        <a:latin typeface="+mn-lt"/>
        <a:ea typeface="+mn-ea"/>
        <a:cs typeface="+mn-cs"/>
      </a:defRPr>
    </a:lvl6pPr>
    <a:lvl7pPr marL="11955414" algn="l" defTabSz="3985138" rtl="0" eaLnBrk="1" latinLnBrk="0" hangingPunct="1">
      <a:defRPr sz="5200" kern="1200">
        <a:solidFill>
          <a:schemeClr val="tx1"/>
        </a:solidFill>
        <a:latin typeface="+mn-lt"/>
        <a:ea typeface="+mn-ea"/>
        <a:cs typeface="+mn-cs"/>
      </a:defRPr>
    </a:lvl7pPr>
    <a:lvl8pPr marL="13947983" algn="l" defTabSz="3985138" rtl="0" eaLnBrk="1" latinLnBrk="0" hangingPunct="1">
      <a:defRPr sz="5200" kern="1200">
        <a:solidFill>
          <a:schemeClr val="tx1"/>
        </a:solidFill>
        <a:latin typeface="+mn-lt"/>
        <a:ea typeface="+mn-ea"/>
        <a:cs typeface="+mn-cs"/>
      </a:defRPr>
    </a:lvl8pPr>
    <a:lvl9pPr marL="15940552" algn="l" defTabSz="3985138" rtl="0" eaLnBrk="1" latinLnBrk="0" hangingPunct="1">
      <a:defRPr sz="5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046" y="13293959"/>
            <a:ext cx="25727184" cy="917302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0091" y="24250070"/>
            <a:ext cx="21187093" cy="109363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92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985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977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970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962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955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947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940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13364" y="39663923"/>
            <a:ext cx="7062364" cy="2278398"/>
          </a:xfrm>
          <a:prstGeom prst="rect">
            <a:avLst/>
          </a:prstGeom>
        </p:spPr>
        <p:txBody>
          <a:bodyPr/>
          <a:lstStyle/>
          <a:p>
            <a:fld id="{11A6D8C1-8244-4010-960A-2CE511F430E7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41319" y="39663923"/>
            <a:ext cx="9584637" cy="2278398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691547" y="39663923"/>
            <a:ext cx="7062364" cy="2278398"/>
          </a:xfrm>
          <a:prstGeom prst="rect">
            <a:avLst/>
          </a:prstGeom>
        </p:spPr>
        <p:txBody>
          <a:bodyPr/>
          <a:lstStyle/>
          <a:p>
            <a:fld id="{FBFCD8EB-2F36-446B-A2D5-7AB44C37C4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364" y="1713752"/>
            <a:ext cx="27240548" cy="71323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3364" y="9985326"/>
            <a:ext cx="27240548" cy="2824221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13364" y="39663923"/>
            <a:ext cx="7062364" cy="2278398"/>
          </a:xfrm>
          <a:prstGeom prst="rect">
            <a:avLst/>
          </a:prstGeom>
        </p:spPr>
        <p:txBody>
          <a:bodyPr/>
          <a:lstStyle/>
          <a:p>
            <a:fld id="{913E7205-2E72-4CAA-9DCC-BCF576426142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41319" y="39663923"/>
            <a:ext cx="9584637" cy="2278398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691547" y="39663923"/>
            <a:ext cx="7062364" cy="2278398"/>
          </a:xfrm>
          <a:prstGeom prst="rect">
            <a:avLst/>
          </a:prstGeom>
        </p:spPr>
        <p:txBody>
          <a:bodyPr/>
          <a:lstStyle/>
          <a:p>
            <a:fld id="{5FC45F8D-4F78-446A-B723-784465B64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43774" y="1713759"/>
            <a:ext cx="6810137" cy="3651378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3364" y="1713759"/>
            <a:ext cx="19925956" cy="365137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13364" y="39663923"/>
            <a:ext cx="7062364" cy="2278398"/>
          </a:xfrm>
          <a:prstGeom prst="rect">
            <a:avLst/>
          </a:prstGeom>
        </p:spPr>
        <p:txBody>
          <a:bodyPr/>
          <a:lstStyle/>
          <a:p>
            <a:fld id="{ECA6F0DA-5883-4B44-80D9-A5ABA60134DE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41319" y="39663923"/>
            <a:ext cx="9584637" cy="2278398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691547" y="39663923"/>
            <a:ext cx="7062364" cy="2278398"/>
          </a:xfrm>
          <a:prstGeom prst="rect">
            <a:avLst/>
          </a:prstGeom>
        </p:spPr>
        <p:txBody>
          <a:bodyPr/>
          <a:lstStyle/>
          <a:p>
            <a:fld id="{2DCB9A9B-C740-4907-A333-671AA3EF44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3364" y="9985326"/>
            <a:ext cx="27240548" cy="282422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13364" y="39663923"/>
            <a:ext cx="7062364" cy="2278398"/>
          </a:xfrm>
          <a:prstGeom prst="rect">
            <a:avLst/>
          </a:prstGeom>
        </p:spPr>
        <p:txBody>
          <a:bodyPr/>
          <a:lstStyle/>
          <a:p>
            <a:fld id="{6429E39E-101A-4118-8101-DD94C7810BA6}" type="datetimeFigureOut">
              <a:rPr lang="en-US" smtClean="0"/>
              <a:pPr/>
              <a:t>7/6/2022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41319" y="39663923"/>
            <a:ext cx="9584637" cy="2278398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691547" y="39663923"/>
            <a:ext cx="7062364" cy="2278398"/>
          </a:xfrm>
          <a:prstGeom prst="rect">
            <a:avLst/>
          </a:prstGeom>
        </p:spPr>
        <p:txBody>
          <a:bodyPr/>
          <a:lstStyle/>
          <a:p>
            <a:fld id="{1273DC02-4612-42F1-9635-3B54334ED0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907" y="27499264"/>
            <a:ext cx="25727184" cy="8499413"/>
          </a:xfrm>
          <a:prstGeom prst="rect">
            <a:avLst/>
          </a:prstGeom>
        </p:spPr>
        <p:txBody>
          <a:bodyPr anchor="t"/>
          <a:lstStyle>
            <a:lvl1pPr algn="l">
              <a:defRPr sz="17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0907" y="18138029"/>
            <a:ext cx="25727184" cy="93612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8700">
                <a:solidFill>
                  <a:schemeClr val="tx1">
                    <a:tint val="75000"/>
                  </a:schemeClr>
                </a:solidFill>
              </a:defRPr>
            </a:lvl1pPr>
            <a:lvl2pPr marL="1992569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2pPr>
            <a:lvl3pPr marL="3985138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3pPr>
            <a:lvl4pPr marL="5977707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4pPr>
            <a:lvl5pPr marL="7970276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5pPr>
            <a:lvl6pPr marL="9962845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6pPr>
            <a:lvl7pPr marL="11955414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7pPr>
            <a:lvl8pPr marL="13947983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8pPr>
            <a:lvl9pPr marL="15940552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13364" y="39663923"/>
            <a:ext cx="7062364" cy="2278398"/>
          </a:xfrm>
          <a:prstGeom prst="rect">
            <a:avLst/>
          </a:prstGeom>
        </p:spPr>
        <p:txBody>
          <a:bodyPr/>
          <a:lstStyle/>
          <a:p>
            <a:fld id="{13F77FCE-88C1-4316-9D9B-8129B6EA097B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41319" y="39663923"/>
            <a:ext cx="9584637" cy="2278398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691547" y="39663923"/>
            <a:ext cx="7062364" cy="2278398"/>
          </a:xfrm>
          <a:prstGeom prst="rect">
            <a:avLst/>
          </a:prstGeom>
        </p:spPr>
        <p:txBody>
          <a:bodyPr/>
          <a:lstStyle/>
          <a:p>
            <a:fld id="{C20CE8F7-703B-45FF-A25F-8F7F0FD5CF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364" y="1713752"/>
            <a:ext cx="27240548" cy="71323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3364" y="9985326"/>
            <a:ext cx="13368046" cy="28242219"/>
          </a:xfrm>
          <a:prstGeom prst="rect">
            <a:avLst/>
          </a:prstGeom>
        </p:spPr>
        <p:txBody>
          <a:bodyPr/>
          <a:lstStyle>
            <a:lvl1pPr>
              <a:defRPr sz="12200"/>
            </a:lvl1pPr>
            <a:lvl2pPr>
              <a:defRPr sz="10500"/>
            </a:lvl2pPr>
            <a:lvl3pPr>
              <a:defRPr sz="8700"/>
            </a:lvl3pPr>
            <a:lvl4pPr>
              <a:defRPr sz="7800"/>
            </a:lvl4pPr>
            <a:lvl5pPr>
              <a:defRPr sz="7800"/>
            </a:lvl5pPr>
            <a:lvl6pPr>
              <a:defRPr sz="7800"/>
            </a:lvl6pPr>
            <a:lvl7pPr>
              <a:defRPr sz="7800"/>
            </a:lvl7pPr>
            <a:lvl8pPr>
              <a:defRPr sz="7800"/>
            </a:lvl8pPr>
            <a:lvl9pPr>
              <a:defRPr sz="7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5865" y="9985326"/>
            <a:ext cx="13368046" cy="28242219"/>
          </a:xfrm>
          <a:prstGeom prst="rect">
            <a:avLst/>
          </a:prstGeom>
        </p:spPr>
        <p:txBody>
          <a:bodyPr/>
          <a:lstStyle>
            <a:lvl1pPr>
              <a:defRPr sz="12200"/>
            </a:lvl1pPr>
            <a:lvl2pPr>
              <a:defRPr sz="10500"/>
            </a:lvl2pPr>
            <a:lvl3pPr>
              <a:defRPr sz="8700"/>
            </a:lvl3pPr>
            <a:lvl4pPr>
              <a:defRPr sz="7800"/>
            </a:lvl4pPr>
            <a:lvl5pPr>
              <a:defRPr sz="7800"/>
            </a:lvl5pPr>
            <a:lvl6pPr>
              <a:defRPr sz="7800"/>
            </a:lvl6pPr>
            <a:lvl7pPr>
              <a:defRPr sz="7800"/>
            </a:lvl7pPr>
            <a:lvl8pPr>
              <a:defRPr sz="7800"/>
            </a:lvl8pPr>
            <a:lvl9pPr>
              <a:defRPr sz="7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13364" y="39663923"/>
            <a:ext cx="7062364" cy="2278398"/>
          </a:xfrm>
          <a:prstGeom prst="rect">
            <a:avLst/>
          </a:prstGeom>
        </p:spPr>
        <p:txBody>
          <a:bodyPr/>
          <a:lstStyle/>
          <a:p>
            <a:fld id="{7F87CEA7-A21F-42B1-B630-E27E5CAE6607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341319" y="39663923"/>
            <a:ext cx="9584637" cy="2278398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691547" y="39663923"/>
            <a:ext cx="7062364" cy="2278398"/>
          </a:xfrm>
          <a:prstGeom prst="rect">
            <a:avLst/>
          </a:prstGeom>
        </p:spPr>
        <p:txBody>
          <a:bodyPr/>
          <a:lstStyle/>
          <a:p>
            <a:fld id="{13FF964D-C3EE-4076-901F-0F03F27AB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364" y="1713752"/>
            <a:ext cx="27240548" cy="713237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366" y="9579177"/>
            <a:ext cx="13373303" cy="399214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500" b="1"/>
            </a:lvl1pPr>
            <a:lvl2pPr marL="1992569" indent="0">
              <a:buNone/>
              <a:defRPr sz="8700" b="1"/>
            </a:lvl2pPr>
            <a:lvl3pPr marL="3985138" indent="0">
              <a:buNone/>
              <a:defRPr sz="7800" b="1"/>
            </a:lvl3pPr>
            <a:lvl4pPr marL="5977707" indent="0">
              <a:buNone/>
              <a:defRPr sz="7000" b="1"/>
            </a:lvl4pPr>
            <a:lvl5pPr marL="7970276" indent="0">
              <a:buNone/>
              <a:defRPr sz="7000" b="1"/>
            </a:lvl5pPr>
            <a:lvl6pPr marL="9962845" indent="0">
              <a:buNone/>
              <a:defRPr sz="7000" b="1"/>
            </a:lvl6pPr>
            <a:lvl7pPr marL="11955414" indent="0">
              <a:buNone/>
              <a:defRPr sz="7000" b="1"/>
            </a:lvl7pPr>
            <a:lvl8pPr marL="13947983" indent="0">
              <a:buNone/>
              <a:defRPr sz="7000" b="1"/>
            </a:lvl8pPr>
            <a:lvl9pPr marL="15940552" indent="0">
              <a:buNone/>
              <a:defRPr sz="7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366" y="13571321"/>
            <a:ext cx="13373303" cy="24656220"/>
          </a:xfrm>
          <a:prstGeom prst="rect">
            <a:avLst/>
          </a:prstGeom>
        </p:spPr>
        <p:txBody>
          <a:bodyPr/>
          <a:lstStyle>
            <a:lvl1pPr>
              <a:defRPr sz="10500"/>
            </a:lvl1pPr>
            <a:lvl2pPr>
              <a:defRPr sz="8700"/>
            </a:lvl2pPr>
            <a:lvl3pPr>
              <a:defRPr sz="7800"/>
            </a:lvl3pPr>
            <a:lvl4pPr>
              <a:defRPr sz="7000"/>
            </a:lvl4pPr>
            <a:lvl5pPr>
              <a:defRPr sz="7000"/>
            </a:lvl5pPr>
            <a:lvl6pPr>
              <a:defRPr sz="7000"/>
            </a:lvl6pPr>
            <a:lvl7pPr>
              <a:defRPr sz="7000"/>
            </a:lvl7pPr>
            <a:lvl8pPr>
              <a:defRPr sz="7000"/>
            </a:lvl8pPr>
            <a:lvl9pPr>
              <a:defRPr sz="7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5359" y="9579177"/>
            <a:ext cx="13378555" cy="399214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500" b="1"/>
            </a:lvl1pPr>
            <a:lvl2pPr marL="1992569" indent="0">
              <a:buNone/>
              <a:defRPr sz="8700" b="1"/>
            </a:lvl2pPr>
            <a:lvl3pPr marL="3985138" indent="0">
              <a:buNone/>
              <a:defRPr sz="7800" b="1"/>
            </a:lvl3pPr>
            <a:lvl4pPr marL="5977707" indent="0">
              <a:buNone/>
              <a:defRPr sz="7000" b="1"/>
            </a:lvl4pPr>
            <a:lvl5pPr marL="7970276" indent="0">
              <a:buNone/>
              <a:defRPr sz="7000" b="1"/>
            </a:lvl5pPr>
            <a:lvl6pPr marL="9962845" indent="0">
              <a:buNone/>
              <a:defRPr sz="7000" b="1"/>
            </a:lvl6pPr>
            <a:lvl7pPr marL="11955414" indent="0">
              <a:buNone/>
              <a:defRPr sz="7000" b="1"/>
            </a:lvl7pPr>
            <a:lvl8pPr marL="13947983" indent="0">
              <a:buNone/>
              <a:defRPr sz="7000" b="1"/>
            </a:lvl8pPr>
            <a:lvl9pPr marL="15940552" indent="0">
              <a:buNone/>
              <a:defRPr sz="7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5359" y="13571321"/>
            <a:ext cx="13378555" cy="24656220"/>
          </a:xfrm>
          <a:prstGeom prst="rect">
            <a:avLst/>
          </a:prstGeom>
        </p:spPr>
        <p:txBody>
          <a:bodyPr/>
          <a:lstStyle>
            <a:lvl1pPr>
              <a:defRPr sz="10500"/>
            </a:lvl1pPr>
            <a:lvl2pPr>
              <a:defRPr sz="8700"/>
            </a:lvl2pPr>
            <a:lvl3pPr>
              <a:defRPr sz="7800"/>
            </a:lvl3pPr>
            <a:lvl4pPr>
              <a:defRPr sz="7000"/>
            </a:lvl4pPr>
            <a:lvl5pPr>
              <a:defRPr sz="7000"/>
            </a:lvl5pPr>
            <a:lvl6pPr>
              <a:defRPr sz="7000"/>
            </a:lvl6pPr>
            <a:lvl7pPr>
              <a:defRPr sz="7000"/>
            </a:lvl7pPr>
            <a:lvl8pPr>
              <a:defRPr sz="7000"/>
            </a:lvl8pPr>
            <a:lvl9pPr>
              <a:defRPr sz="7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513364" y="39663923"/>
            <a:ext cx="7062364" cy="2278398"/>
          </a:xfrm>
          <a:prstGeom prst="rect">
            <a:avLst/>
          </a:prstGeom>
        </p:spPr>
        <p:txBody>
          <a:bodyPr/>
          <a:lstStyle/>
          <a:p>
            <a:fld id="{6CC477B8-660C-4406-8883-945DB78C811A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0341319" y="39663923"/>
            <a:ext cx="9584637" cy="2278398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1691547" y="39663923"/>
            <a:ext cx="7062364" cy="2278398"/>
          </a:xfrm>
          <a:prstGeom prst="rect">
            <a:avLst/>
          </a:prstGeom>
        </p:spPr>
        <p:txBody>
          <a:bodyPr/>
          <a:lstStyle/>
          <a:p>
            <a:fld id="{441514E1-E1AF-469A-9D08-0D3555AD54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364" y="1713752"/>
            <a:ext cx="27240548" cy="71323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13364" y="39663923"/>
            <a:ext cx="7062364" cy="2278398"/>
          </a:xfrm>
          <a:prstGeom prst="rect">
            <a:avLst/>
          </a:prstGeom>
        </p:spPr>
        <p:txBody>
          <a:bodyPr/>
          <a:lstStyle/>
          <a:p>
            <a:fld id="{6E567C16-EF25-46E7-A6C5-811578987A1D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341319" y="39663923"/>
            <a:ext cx="9584637" cy="2278398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1691547" y="39663923"/>
            <a:ext cx="7062364" cy="2278398"/>
          </a:xfrm>
          <a:prstGeom prst="rect">
            <a:avLst/>
          </a:prstGeom>
        </p:spPr>
        <p:txBody>
          <a:bodyPr/>
          <a:lstStyle/>
          <a:p>
            <a:fld id="{17A1544A-2EDF-4784-BEE1-1B65BA7BA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13364" y="39663923"/>
            <a:ext cx="7062364" cy="2278398"/>
          </a:xfrm>
          <a:prstGeom prst="rect">
            <a:avLst/>
          </a:prstGeom>
        </p:spPr>
        <p:txBody>
          <a:bodyPr/>
          <a:lstStyle/>
          <a:p>
            <a:fld id="{175DA94E-B8E3-4524-9B80-1704394F4197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341319" y="39663923"/>
            <a:ext cx="9584637" cy="2278398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1691547" y="39663923"/>
            <a:ext cx="7062364" cy="2278398"/>
          </a:xfrm>
          <a:prstGeom prst="rect">
            <a:avLst/>
          </a:prstGeom>
        </p:spPr>
        <p:txBody>
          <a:bodyPr/>
          <a:lstStyle/>
          <a:p>
            <a:fld id="{4F3E493A-39BD-4BFC-8E7D-068927F71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366" y="1703845"/>
            <a:ext cx="9957726" cy="7251247"/>
          </a:xfrm>
          <a:prstGeom prst="rect">
            <a:avLst/>
          </a:prstGeom>
        </p:spPr>
        <p:txBody>
          <a:bodyPr anchor="b"/>
          <a:lstStyle>
            <a:lvl1pPr algn="l">
              <a:defRPr sz="8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3664" y="1703849"/>
            <a:ext cx="16920250" cy="36523698"/>
          </a:xfrm>
          <a:prstGeom prst="rect">
            <a:avLst/>
          </a:prstGeom>
        </p:spPr>
        <p:txBody>
          <a:bodyPr/>
          <a:lstStyle>
            <a:lvl1pPr>
              <a:defRPr sz="13900"/>
            </a:lvl1pPr>
            <a:lvl2pPr>
              <a:defRPr sz="12200"/>
            </a:lvl2pPr>
            <a:lvl3pPr>
              <a:defRPr sz="10500"/>
            </a:lvl3pPr>
            <a:lvl4pPr>
              <a:defRPr sz="8700"/>
            </a:lvl4pPr>
            <a:lvl5pPr>
              <a:defRPr sz="8700"/>
            </a:lvl5pPr>
            <a:lvl6pPr>
              <a:defRPr sz="8700"/>
            </a:lvl6pPr>
            <a:lvl7pPr>
              <a:defRPr sz="8700"/>
            </a:lvl7pPr>
            <a:lvl8pPr>
              <a:defRPr sz="8700"/>
            </a:lvl8pPr>
            <a:lvl9pPr>
              <a:defRPr sz="8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366" y="8955094"/>
            <a:ext cx="9957726" cy="292724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100"/>
            </a:lvl1pPr>
            <a:lvl2pPr marL="1992569" indent="0">
              <a:buNone/>
              <a:defRPr sz="5200"/>
            </a:lvl2pPr>
            <a:lvl3pPr marL="3985138" indent="0">
              <a:buNone/>
              <a:defRPr sz="4400"/>
            </a:lvl3pPr>
            <a:lvl4pPr marL="5977707" indent="0">
              <a:buNone/>
              <a:defRPr sz="3900"/>
            </a:lvl4pPr>
            <a:lvl5pPr marL="7970276" indent="0">
              <a:buNone/>
              <a:defRPr sz="3900"/>
            </a:lvl5pPr>
            <a:lvl6pPr marL="9962845" indent="0">
              <a:buNone/>
              <a:defRPr sz="3900"/>
            </a:lvl6pPr>
            <a:lvl7pPr marL="11955414" indent="0">
              <a:buNone/>
              <a:defRPr sz="3900"/>
            </a:lvl7pPr>
            <a:lvl8pPr marL="13947983" indent="0">
              <a:buNone/>
              <a:defRPr sz="3900"/>
            </a:lvl8pPr>
            <a:lvl9pPr marL="15940552" indent="0">
              <a:buNone/>
              <a:defRPr sz="3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13364" y="39663923"/>
            <a:ext cx="7062364" cy="2278398"/>
          </a:xfrm>
          <a:prstGeom prst="rect">
            <a:avLst/>
          </a:prstGeom>
        </p:spPr>
        <p:txBody>
          <a:bodyPr/>
          <a:lstStyle/>
          <a:p>
            <a:fld id="{F80CD392-A43D-4134-B117-415D3636E550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341319" y="39663923"/>
            <a:ext cx="9584637" cy="2278398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691547" y="39663923"/>
            <a:ext cx="7062364" cy="2278398"/>
          </a:xfrm>
          <a:prstGeom prst="rect">
            <a:avLst/>
          </a:prstGeom>
        </p:spPr>
        <p:txBody>
          <a:bodyPr/>
          <a:lstStyle/>
          <a:p>
            <a:fld id="{BFD39D06-0A3D-4DF6-A4C8-163CE6FA0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2598" y="29955967"/>
            <a:ext cx="18160365" cy="3536473"/>
          </a:xfrm>
          <a:prstGeom prst="rect">
            <a:avLst/>
          </a:prstGeom>
        </p:spPr>
        <p:txBody>
          <a:bodyPr anchor="b"/>
          <a:lstStyle>
            <a:lvl1pPr algn="l">
              <a:defRPr sz="8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2598" y="3823742"/>
            <a:ext cx="18160365" cy="256765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900"/>
            </a:lvl1pPr>
            <a:lvl2pPr marL="1992569" indent="0">
              <a:buNone/>
              <a:defRPr sz="12200"/>
            </a:lvl2pPr>
            <a:lvl3pPr marL="3985138" indent="0">
              <a:buNone/>
              <a:defRPr sz="10500"/>
            </a:lvl3pPr>
            <a:lvl4pPr marL="5977707" indent="0">
              <a:buNone/>
              <a:defRPr sz="8700"/>
            </a:lvl4pPr>
            <a:lvl5pPr marL="7970276" indent="0">
              <a:buNone/>
              <a:defRPr sz="8700"/>
            </a:lvl5pPr>
            <a:lvl6pPr marL="9962845" indent="0">
              <a:buNone/>
              <a:defRPr sz="8700"/>
            </a:lvl6pPr>
            <a:lvl7pPr marL="11955414" indent="0">
              <a:buNone/>
              <a:defRPr sz="8700"/>
            </a:lvl7pPr>
            <a:lvl8pPr marL="13947983" indent="0">
              <a:buNone/>
              <a:defRPr sz="8700"/>
            </a:lvl8pPr>
            <a:lvl9pPr marL="15940552" indent="0">
              <a:buNone/>
              <a:defRPr sz="8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2598" y="33492440"/>
            <a:ext cx="18160365" cy="5022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100"/>
            </a:lvl1pPr>
            <a:lvl2pPr marL="1992569" indent="0">
              <a:buNone/>
              <a:defRPr sz="5200"/>
            </a:lvl2pPr>
            <a:lvl3pPr marL="3985138" indent="0">
              <a:buNone/>
              <a:defRPr sz="4400"/>
            </a:lvl3pPr>
            <a:lvl4pPr marL="5977707" indent="0">
              <a:buNone/>
              <a:defRPr sz="3900"/>
            </a:lvl4pPr>
            <a:lvl5pPr marL="7970276" indent="0">
              <a:buNone/>
              <a:defRPr sz="3900"/>
            </a:lvl5pPr>
            <a:lvl6pPr marL="9962845" indent="0">
              <a:buNone/>
              <a:defRPr sz="3900"/>
            </a:lvl6pPr>
            <a:lvl7pPr marL="11955414" indent="0">
              <a:buNone/>
              <a:defRPr sz="3900"/>
            </a:lvl7pPr>
            <a:lvl8pPr marL="13947983" indent="0">
              <a:buNone/>
              <a:defRPr sz="3900"/>
            </a:lvl8pPr>
            <a:lvl9pPr marL="15940552" indent="0">
              <a:buNone/>
              <a:defRPr sz="3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13364" y="39663923"/>
            <a:ext cx="7062364" cy="2278398"/>
          </a:xfrm>
          <a:prstGeom prst="rect">
            <a:avLst/>
          </a:prstGeom>
        </p:spPr>
        <p:txBody>
          <a:bodyPr/>
          <a:lstStyle/>
          <a:p>
            <a:fld id="{39A7E635-A948-46EA-91E3-FC8D1A0B628D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341319" y="39663923"/>
            <a:ext cx="9584637" cy="2278398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691547" y="39663923"/>
            <a:ext cx="7062364" cy="2278398"/>
          </a:xfrm>
          <a:prstGeom prst="rect">
            <a:avLst/>
          </a:prstGeom>
        </p:spPr>
        <p:txBody>
          <a:bodyPr/>
          <a:lstStyle/>
          <a:p>
            <a:fld id="{3CA822A5-0F20-41DC-A5BA-68FCB41FA2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6"/>
          <p:cNvSpPr/>
          <p:nvPr userDrawn="1"/>
        </p:nvSpPr>
        <p:spPr>
          <a:xfrm>
            <a:off x="0" y="-91281"/>
            <a:ext cx="1646237" cy="42885519"/>
          </a:xfrm>
          <a:prstGeom prst="rect">
            <a:avLst/>
          </a:prstGeom>
          <a:solidFill>
            <a:srgbClr val="1E9CD8"/>
          </a:solidFill>
          <a:ln w="12700">
            <a:noFill/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8" name="Logo.png"/>
          <p:cNvPicPr>
            <a:picLocks noChangeAspect="1"/>
          </p:cNvPicPr>
          <p:nvPr userDrawn="1"/>
        </p:nvPicPr>
        <p:blipFill rotWithShape="1">
          <a:blip r:embed="rId13"/>
          <a:srcRect l="26425" r="26824"/>
          <a:stretch/>
        </p:blipFill>
        <p:spPr>
          <a:xfrm>
            <a:off x="-68351" y="1432719"/>
            <a:ext cx="3429176" cy="2898338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55" descr="Zuyd i_UAS_RGB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646237" y="39943972"/>
            <a:ext cx="5715000" cy="225574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1723" y="39761319"/>
            <a:ext cx="4252628" cy="2988909"/>
          </a:xfrm>
          <a:prstGeom prst="rect">
            <a:avLst/>
          </a:prstGeom>
        </p:spPr>
      </p:pic>
      <p:sp>
        <p:nvSpPr>
          <p:cNvPr id="11" name="Shape 126"/>
          <p:cNvSpPr/>
          <p:nvPr userDrawn="1"/>
        </p:nvSpPr>
        <p:spPr>
          <a:xfrm>
            <a:off x="731838" y="39761319"/>
            <a:ext cx="29565599" cy="108000"/>
          </a:xfrm>
          <a:prstGeom prst="rect">
            <a:avLst/>
          </a:prstGeom>
          <a:solidFill>
            <a:srgbClr val="1E9CD8"/>
          </a:solidFill>
          <a:ln w="12700">
            <a:noFill/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994" y="723731"/>
            <a:ext cx="27502443" cy="389369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3985138" rtl="0" eaLnBrk="1" latinLnBrk="0" hangingPunct="1">
        <a:spcBef>
          <a:spcPct val="0"/>
        </a:spcBef>
        <a:buNone/>
        <a:defRPr sz="19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94427" indent="-1494427" algn="l" defTabSz="3985138" rtl="0" eaLnBrk="1" latinLnBrk="0" hangingPunct="1">
        <a:spcBef>
          <a:spcPct val="20000"/>
        </a:spcBef>
        <a:buFont typeface="Arial" pitchFamily="34" charset="0"/>
        <a:buChar char="•"/>
        <a:defRPr sz="13900" kern="1200">
          <a:solidFill>
            <a:schemeClr val="tx1"/>
          </a:solidFill>
          <a:latin typeface="+mn-lt"/>
          <a:ea typeface="+mn-ea"/>
          <a:cs typeface="+mn-cs"/>
        </a:defRPr>
      </a:lvl1pPr>
      <a:lvl2pPr marL="3237925" indent="-1245356" algn="l" defTabSz="3985138" rtl="0" eaLnBrk="1" latinLnBrk="0" hangingPunct="1">
        <a:spcBef>
          <a:spcPct val="20000"/>
        </a:spcBef>
        <a:buFont typeface="Arial" pitchFamily="34" charset="0"/>
        <a:buChar char="–"/>
        <a:defRPr sz="12200" kern="1200">
          <a:solidFill>
            <a:schemeClr val="tx1"/>
          </a:solidFill>
          <a:latin typeface="+mn-lt"/>
          <a:ea typeface="+mn-ea"/>
          <a:cs typeface="+mn-cs"/>
        </a:defRPr>
      </a:lvl2pPr>
      <a:lvl3pPr marL="4981423" indent="-996285" algn="l" defTabSz="3985138" rtl="0" eaLnBrk="1" latinLnBrk="0" hangingPunct="1">
        <a:spcBef>
          <a:spcPct val="20000"/>
        </a:spcBef>
        <a:buFont typeface="Arial" pitchFamily="34" charset="0"/>
        <a:buChar char="•"/>
        <a:defRPr sz="10500" kern="1200">
          <a:solidFill>
            <a:schemeClr val="tx1"/>
          </a:solidFill>
          <a:latin typeface="+mn-lt"/>
          <a:ea typeface="+mn-ea"/>
          <a:cs typeface="+mn-cs"/>
        </a:defRPr>
      </a:lvl3pPr>
      <a:lvl4pPr marL="6973992" indent="-996285" algn="l" defTabSz="3985138" rtl="0" eaLnBrk="1" latinLnBrk="0" hangingPunct="1">
        <a:spcBef>
          <a:spcPct val="20000"/>
        </a:spcBef>
        <a:buFont typeface="Arial" pitchFamily="34" charset="0"/>
        <a:buChar char="–"/>
        <a:defRPr sz="8700" kern="1200">
          <a:solidFill>
            <a:schemeClr val="tx1"/>
          </a:solidFill>
          <a:latin typeface="+mn-lt"/>
          <a:ea typeface="+mn-ea"/>
          <a:cs typeface="+mn-cs"/>
        </a:defRPr>
      </a:lvl4pPr>
      <a:lvl5pPr marL="8966561" indent="-996285" algn="l" defTabSz="3985138" rtl="0" eaLnBrk="1" latinLnBrk="0" hangingPunct="1">
        <a:spcBef>
          <a:spcPct val="20000"/>
        </a:spcBef>
        <a:buFont typeface="Arial" pitchFamily="34" charset="0"/>
        <a:buChar char="»"/>
        <a:defRPr sz="8700" kern="1200">
          <a:solidFill>
            <a:schemeClr val="tx1"/>
          </a:solidFill>
          <a:latin typeface="+mn-lt"/>
          <a:ea typeface="+mn-ea"/>
          <a:cs typeface="+mn-cs"/>
        </a:defRPr>
      </a:lvl5pPr>
      <a:lvl6pPr marL="10959130" indent="-996285" algn="l" defTabSz="3985138" rtl="0" eaLnBrk="1" latinLnBrk="0" hangingPunct="1">
        <a:spcBef>
          <a:spcPct val="20000"/>
        </a:spcBef>
        <a:buFont typeface="Arial" pitchFamily="34" charset="0"/>
        <a:buChar char="•"/>
        <a:defRPr sz="8700" kern="1200">
          <a:solidFill>
            <a:schemeClr val="tx1"/>
          </a:solidFill>
          <a:latin typeface="+mn-lt"/>
          <a:ea typeface="+mn-ea"/>
          <a:cs typeface="+mn-cs"/>
        </a:defRPr>
      </a:lvl6pPr>
      <a:lvl7pPr marL="12951699" indent="-996285" algn="l" defTabSz="3985138" rtl="0" eaLnBrk="1" latinLnBrk="0" hangingPunct="1">
        <a:spcBef>
          <a:spcPct val="20000"/>
        </a:spcBef>
        <a:buFont typeface="Arial" pitchFamily="34" charset="0"/>
        <a:buChar char="•"/>
        <a:defRPr sz="8700" kern="1200">
          <a:solidFill>
            <a:schemeClr val="tx1"/>
          </a:solidFill>
          <a:latin typeface="+mn-lt"/>
          <a:ea typeface="+mn-ea"/>
          <a:cs typeface="+mn-cs"/>
        </a:defRPr>
      </a:lvl7pPr>
      <a:lvl8pPr marL="14944268" indent="-996285" algn="l" defTabSz="3985138" rtl="0" eaLnBrk="1" latinLnBrk="0" hangingPunct="1">
        <a:spcBef>
          <a:spcPct val="20000"/>
        </a:spcBef>
        <a:buFont typeface="Arial" pitchFamily="34" charset="0"/>
        <a:buChar char="•"/>
        <a:defRPr sz="8700" kern="1200">
          <a:solidFill>
            <a:schemeClr val="tx1"/>
          </a:solidFill>
          <a:latin typeface="+mn-lt"/>
          <a:ea typeface="+mn-ea"/>
          <a:cs typeface="+mn-cs"/>
        </a:defRPr>
      </a:lvl8pPr>
      <a:lvl9pPr marL="16936837" indent="-996285" algn="l" defTabSz="3985138" rtl="0" eaLnBrk="1" latinLnBrk="0" hangingPunct="1">
        <a:spcBef>
          <a:spcPct val="20000"/>
        </a:spcBef>
        <a:buFont typeface="Arial" pitchFamily="34" charset="0"/>
        <a:buChar char="•"/>
        <a:defRPr sz="8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985138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1pPr>
      <a:lvl2pPr marL="1992569" algn="l" defTabSz="3985138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2pPr>
      <a:lvl3pPr marL="3985138" algn="l" defTabSz="3985138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3pPr>
      <a:lvl4pPr marL="5977707" algn="l" defTabSz="3985138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4pPr>
      <a:lvl5pPr marL="7970276" algn="l" defTabSz="3985138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5pPr>
      <a:lvl6pPr marL="9962845" algn="l" defTabSz="3985138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6pPr>
      <a:lvl7pPr marL="11955414" algn="l" defTabSz="3985138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7pPr>
      <a:lvl8pPr marL="13947983" algn="l" defTabSz="3985138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8pPr>
      <a:lvl9pPr marL="15940552" algn="l" defTabSz="3985138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://dx.doi.org/10.1016/j.matdes.2012.04.022" TargetMode="External"/><Relationship Id="rId3" Type="http://schemas.openxmlformats.org/officeDocument/2006/relationships/hyperlink" Target="http://www.zuyd.nl/onderzoek/lectoraten/material-science" TargetMode="External"/><Relationship Id="rId7" Type="http://schemas.openxmlformats.org/officeDocument/2006/relationships/image" Target="../media/image7.png"/><Relationship Id="rId12" Type="http://schemas.openxmlformats.org/officeDocument/2006/relationships/hyperlink" Target="https://pumptrack.com/track/velosolutions-pump-track-heipark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5" Type="http://schemas.openxmlformats.org/officeDocument/2006/relationships/image" Target="../media/image13.png"/><Relationship Id="rId10" Type="http://schemas.openxmlformats.org/officeDocument/2006/relationships/image" Target="../media/image10.png"/><Relationship Id="rId4" Type="http://schemas.openxmlformats.org/officeDocument/2006/relationships/hyperlink" Target="mailto:mariana.gouvea99@gmail.com" TargetMode="External"/><Relationship Id="rId9" Type="http://schemas.openxmlformats.org/officeDocument/2006/relationships/image" Target="../media/image9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2502997" y="6897008"/>
            <a:ext cx="12617085" cy="7492684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Shape 126"/>
          <p:cNvSpPr/>
          <p:nvPr/>
        </p:nvSpPr>
        <p:spPr>
          <a:xfrm>
            <a:off x="0" y="69502"/>
            <a:ext cx="1646237" cy="42816017"/>
          </a:xfrm>
          <a:prstGeom prst="rect">
            <a:avLst/>
          </a:prstGeom>
          <a:solidFill>
            <a:srgbClr val="1E9CD8"/>
          </a:solidFill>
          <a:ln w="12700">
            <a:noFill/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33" name="Logo.png"/>
          <p:cNvPicPr>
            <a:picLocks noChangeAspect="1"/>
          </p:cNvPicPr>
          <p:nvPr/>
        </p:nvPicPr>
        <p:blipFill rotWithShape="1">
          <a:blip r:embed="rId2"/>
          <a:srcRect l="26425" r="26824"/>
          <a:stretch/>
        </p:blipFill>
        <p:spPr>
          <a:xfrm>
            <a:off x="-68351" y="1432719"/>
            <a:ext cx="3429176" cy="2898338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Tekstvak 37"/>
          <p:cNvSpPr txBox="1"/>
          <p:nvPr/>
        </p:nvSpPr>
        <p:spPr>
          <a:xfrm>
            <a:off x="4999037" y="1035057"/>
            <a:ext cx="10176184" cy="1369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Circular 3D Printing</a:t>
            </a:r>
          </a:p>
        </p:txBody>
      </p:sp>
      <p:sp>
        <p:nvSpPr>
          <p:cNvPr id="39" name="Tekstvak 38"/>
          <p:cNvSpPr txBox="1"/>
          <p:nvPr/>
        </p:nvSpPr>
        <p:spPr>
          <a:xfrm>
            <a:off x="4999037" y="2322056"/>
            <a:ext cx="228168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b="1" dirty="0"/>
              <a:t>Developing a small scale model for 3D printing pump tracks</a:t>
            </a:r>
            <a:endParaRPr lang="nl-NL" b="1" dirty="0"/>
          </a:p>
        </p:txBody>
      </p:sp>
      <p:sp>
        <p:nvSpPr>
          <p:cNvPr id="42" name="Shape 126"/>
          <p:cNvSpPr/>
          <p:nvPr/>
        </p:nvSpPr>
        <p:spPr>
          <a:xfrm flipH="1">
            <a:off x="2502997" y="5513184"/>
            <a:ext cx="12617085" cy="1383825"/>
          </a:xfrm>
          <a:prstGeom prst="rect">
            <a:avLst/>
          </a:prstGeom>
          <a:solidFill>
            <a:srgbClr val="00B0F0"/>
          </a:solidFill>
          <a:ln w="76200">
            <a:solidFill>
              <a:srgbClr val="00B0F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37" name="Tekstvak 36"/>
          <p:cNvSpPr txBox="1"/>
          <p:nvPr/>
        </p:nvSpPr>
        <p:spPr>
          <a:xfrm>
            <a:off x="2789237" y="7141808"/>
            <a:ext cx="11957692" cy="20723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 anchorCtr="0">
            <a:spAutoFit/>
          </a:bodyPr>
          <a:lstStyle/>
          <a:p>
            <a:pPr algn="just"/>
            <a:r>
              <a:rPr kumimoji="0" lang="nl-NL" sz="3200" u="none" strike="noStrike" cap="none" spc="0" normalizeH="0" baseline="0" dirty="0">
                <a:ln>
                  <a:noFill/>
                </a:ln>
                <a:effectLst/>
                <a:uFillTx/>
                <a:latin typeface="+mj-lt"/>
                <a:ea typeface="Pill Gothic 600mg Light" charset="0"/>
                <a:cs typeface="Pill Gothic 600mg Light" charset="0"/>
                <a:sym typeface="Helvetica Light"/>
              </a:rPr>
              <a:t>Pump tracks, made with recycled </a:t>
            </a:r>
            <a:r>
              <a:rPr kumimoji="0" lang="en-US" sz="3200" u="none" strike="noStrike" cap="none" spc="0" normalizeH="0" baseline="0" dirty="0">
                <a:ln>
                  <a:noFill/>
                </a:ln>
                <a:effectLst/>
                <a:uFillTx/>
                <a:latin typeface="+mj-lt"/>
                <a:ea typeface="Pill Gothic 600mg Light" charset="0"/>
                <a:cs typeface="Pill Gothic 600mg Light" charset="0"/>
                <a:sym typeface="Helvetica Light"/>
              </a:rPr>
              <a:t>p</a:t>
            </a:r>
            <a:r>
              <a:rPr lang="en-US" sz="3200" dirty="0">
                <a:latin typeface="+mj-lt"/>
              </a:rPr>
              <a:t>olyethylene terephthalate glycol, have been 3D printed by </a:t>
            </a:r>
            <a:r>
              <a:rPr lang="en-US" sz="3200" dirty="0" err="1">
                <a:latin typeface="+mj-lt"/>
              </a:rPr>
              <a:t>ICycle</a:t>
            </a:r>
            <a:r>
              <a:rPr lang="en-US" sz="3200" dirty="0">
                <a:latin typeface="+mj-lt"/>
              </a:rPr>
              <a:t>, but, due to a poor layer to layer adhesion, they break quickly. </a:t>
            </a:r>
            <a:r>
              <a:rPr lang="pt-BR" sz="3200" dirty="0">
                <a:latin typeface="+mj-lt"/>
                <a:sym typeface="Helvetica Light"/>
              </a:rPr>
              <a:t>A lab-scale model has been developed, so studies can be done easiliy and with less material </a:t>
            </a:r>
            <a:r>
              <a:rPr lang="pt-BR" sz="3200" baseline="30000" dirty="0">
                <a:latin typeface="+mj-lt"/>
                <a:sym typeface="Helvetica Light"/>
              </a:rPr>
              <a:t>[1].</a:t>
            </a:r>
          </a:p>
        </p:txBody>
      </p:sp>
      <p:sp>
        <p:nvSpPr>
          <p:cNvPr id="43" name="Tekstvak 42"/>
          <p:cNvSpPr txBox="1"/>
          <p:nvPr/>
        </p:nvSpPr>
        <p:spPr>
          <a:xfrm>
            <a:off x="4735054" y="5830209"/>
            <a:ext cx="81529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>
                <a:solidFill>
                  <a:schemeClr val="bg1"/>
                </a:solidFill>
                <a:ea typeface="Pill Gothic 600mg" charset="0"/>
                <a:cs typeface="Pill Gothic 600mg" charset="0"/>
              </a:rPr>
              <a:t>Introduction</a:t>
            </a:r>
          </a:p>
          <a:p>
            <a:pPr algn="ctr"/>
            <a:endParaRPr lang="nl-NL" sz="4800" b="1" dirty="0">
              <a:solidFill>
                <a:schemeClr val="bg1"/>
              </a:solidFill>
            </a:endParaRPr>
          </a:p>
        </p:txBody>
      </p:sp>
      <p:sp>
        <p:nvSpPr>
          <p:cNvPr id="92" name="Rechthoek 91"/>
          <p:cNvSpPr/>
          <p:nvPr/>
        </p:nvSpPr>
        <p:spPr>
          <a:xfrm>
            <a:off x="2502997" y="16001459"/>
            <a:ext cx="12612079" cy="7812445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3" name="Shape 126"/>
          <p:cNvSpPr/>
          <p:nvPr/>
        </p:nvSpPr>
        <p:spPr>
          <a:xfrm flipH="1">
            <a:off x="2502996" y="14617636"/>
            <a:ext cx="12612079" cy="1559194"/>
          </a:xfrm>
          <a:prstGeom prst="rect">
            <a:avLst/>
          </a:prstGeom>
          <a:solidFill>
            <a:srgbClr val="00B0F0"/>
          </a:solidFill>
          <a:ln w="76200">
            <a:solidFill>
              <a:srgbClr val="00B0F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97" name="Tekstvak 96"/>
          <p:cNvSpPr txBox="1"/>
          <p:nvPr/>
        </p:nvSpPr>
        <p:spPr>
          <a:xfrm>
            <a:off x="4734168" y="14934661"/>
            <a:ext cx="81497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>
                <a:solidFill>
                  <a:schemeClr val="bg1"/>
                </a:solidFill>
                <a:ea typeface="Pill Gothic 600mg" charset="0"/>
                <a:cs typeface="Pill Gothic 600mg" charset="0"/>
              </a:rPr>
              <a:t>Materials &amp; Methods</a:t>
            </a:r>
          </a:p>
          <a:p>
            <a:pPr algn="ctr"/>
            <a:endParaRPr lang="nl-NL" sz="4800" b="1" dirty="0">
              <a:solidFill>
                <a:schemeClr val="bg1"/>
              </a:solidFill>
            </a:endParaRPr>
          </a:p>
        </p:txBody>
      </p:sp>
      <p:sp>
        <p:nvSpPr>
          <p:cNvPr id="102" name="Rechthoek 101"/>
          <p:cNvSpPr/>
          <p:nvPr/>
        </p:nvSpPr>
        <p:spPr>
          <a:xfrm>
            <a:off x="2518442" y="25481500"/>
            <a:ext cx="12612079" cy="13672536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4" name="Tekstvak 103"/>
          <p:cNvSpPr txBox="1"/>
          <p:nvPr/>
        </p:nvSpPr>
        <p:spPr>
          <a:xfrm>
            <a:off x="2749855" y="25802180"/>
            <a:ext cx="11346248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 anchorCtr="0">
            <a:spAutoFit/>
          </a:bodyPr>
          <a:lstStyle/>
          <a:p>
            <a:pPr algn="l"/>
            <a:r>
              <a:rPr kumimoji="0" lang="nl-NL" sz="3200" b="1" u="sng" strike="noStrike" cap="none" spc="0" normalizeH="0" baseline="0" dirty="0">
                <a:ln>
                  <a:noFill/>
                </a:ln>
                <a:effectLst/>
                <a:uFillTx/>
                <a:latin typeface="+mj-lt"/>
                <a:ea typeface="Pill Gothic 600mg Light" charset="0"/>
                <a:cs typeface="Pill Gothic 600mg Light" charset="0"/>
                <a:sym typeface="Helvetica Light"/>
              </a:rPr>
              <a:t>CRYSTALLIZATION DURING PRINTING</a:t>
            </a:r>
          </a:p>
        </p:txBody>
      </p:sp>
      <p:sp>
        <p:nvSpPr>
          <p:cNvPr id="109" name="Tekstvak 108"/>
          <p:cNvSpPr txBox="1"/>
          <p:nvPr/>
        </p:nvSpPr>
        <p:spPr>
          <a:xfrm>
            <a:off x="17871024" y="34357091"/>
            <a:ext cx="81529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>
                <a:solidFill>
                  <a:schemeClr val="bg1"/>
                </a:solidFill>
                <a:ea typeface="Pill Gothic 600mg" charset="0"/>
                <a:cs typeface="Pill Gothic 600mg" charset="0"/>
              </a:rPr>
              <a:t>Dankwoord (optioneel)</a:t>
            </a:r>
          </a:p>
          <a:p>
            <a:pPr algn="ctr"/>
            <a:endParaRPr lang="nl-NL" sz="4800" b="1" dirty="0">
              <a:solidFill>
                <a:schemeClr val="bg1"/>
              </a:solidFill>
            </a:endParaRPr>
          </a:p>
        </p:txBody>
      </p:sp>
      <p:sp>
        <p:nvSpPr>
          <p:cNvPr id="110" name="Rechthoek 109"/>
          <p:cNvSpPr/>
          <p:nvPr/>
        </p:nvSpPr>
        <p:spPr>
          <a:xfrm>
            <a:off x="15638967" y="27286502"/>
            <a:ext cx="12617085" cy="7580905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1" name="Shape 126"/>
          <p:cNvSpPr/>
          <p:nvPr/>
        </p:nvSpPr>
        <p:spPr>
          <a:xfrm flipH="1">
            <a:off x="15638967" y="27118963"/>
            <a:ext cx="12617085" cy="1383825"/>
          </a:xfrm>
          <a:prstGeom prst="rect">
            <a:avLst/>
          </a:prstGeom>
          <a:solidFill>
            <a:srgbClr val="00B0F0"/>
          </a:solidFill>
          <a:ln w="76200">
            <a:solidFill>
              <a:srgbClr val="00B0F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12" name="Tekstvak 111"/>
          <p:cNvSpPr txBox="1"/>
          <p:nvPr/>
        </p:nvSpPr>
        <p:spPr>
          <a:xfrm>
            <a:off x="16002726" y="28865920"/>
            <a:ext cx="11869235" cy="67043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 anchorCtr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NL" sz="3200" dirty="0">
                <a:latin typeface="+mj-lt"/>
                <a:ea typeface="Pill Gothic 600mg Light" charset="0"/>
                <a:cs typeface="Pill Gothic 600mg Light" charset="0"/>
              </a:rPr>
              <a:t>Crystallization is not completed for the first deposition of material. When a new layer is deposited, there is still time for the chains to move and for the crystals to form between layers.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nl-NL" sz="1500" dirty="0">
              <a:latin typeface="+mj-lt"/>
              <a:ea typeface="Pill Gothic 600mg Light" charset="0"/>
              <a:cs typeface="Pill Gothic 600mg Light" charset="0"/>
              <a:sym typeface="Helvetica Light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NL" sz="3200" dirty="0">
                <a:latin typeface="+mj-lt"/>
                <a:ea typeface="Pill Gothic 600mg Light" charset="0"/>
                <a:cs typeface="Pill Gothic 600mg Light" charset="0"/>
                <a:sym typeface="Helvetica Light"/>
              </a:rPr>
              <a:t>SmartAgain® behaves ductile when compared to polypropylene filled with glass fibers, which points it out as a good material for 3D printing the pump tracks;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nl-NL" sz="1500" dirty="0">
              <a:latin typeface="+mj-lt"/>
              <a:ea typeface="Pill Gothic 600mg Light" charset="0"/>
              <a:cs typeface="Pill Gothic 600mg Light" charset="0"/>
              <a:sym typeface="Helvetica Light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NL" sz="3200" dirty="0">
                <a:latin typeface="+mj-lt"/>
                <a:ea typeface="Pill Gothic 600mg Light" charset="0"/>
                <a:cs typeface="Pill Gothic 600mg Light" charset="0"/>
                <a:sym typeface="Helvetica Light"/>
              </a:rPr>
              <a:t>Annealing showed to be a thermal treatment that affects SmartAgain® mechanical performance, increasing E-modulus;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nl-NL" sz="1500" dirty="0">
              <a:latin typeface="+mj-lt"/>
              <a:ea typeface="Pill Gothic 600mg Light" charset="0"/>
              <a:cs typeface="Pill Gothic 600mg Light" charset="0"/>
              <a:sym typeface="Helvetica Light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NL" sz="3200" dirty="0">
                <a:latin typeface="+mj-lt"/>
                <a:ea typeface="Pill Gothic 600mg Light" charset="0"/>
                <a:cs typeface="Pill Gothic 600mg Light" charset="0"/>
                <a:sym typeface="Helvetica Light"/>
              </a:rPr>
              <a:t>Production scale tests still need to be done so a new lab-scale model can be completely tested and developed.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sz="3200" dirty="0">
              <a:latin typeface="+mj-lt"/>
              <a:ea typeface="Pill Gothic 600mg Light" charset="0"/>
              <a:cs typeface="Pill Gothic 600mg Light" charset="0"/>
              <a:sym typeface="Helvetica Light"/>
            </a:endParaRPr>
          </a:p>
          <a:p>
            <a:pPr algn="l"/>
            <a:endParaRPr kumimoji="0" lang="nl-NL" sz="3200" u="none" strike="noStrike" cap="none" spc="0" normalizeH="0" baseline="0" dirty="0">
              <a:ln>
                <a:noFill/>
              </a:ln>
              <a:effectLst/>
              <a:uFillTx/>
              <a:latin typeface="+mj-lt"/>
              <a:ea typeface="Pill Gothic 600mg Light" charset="0"/>
              <a:cs typeface="Pill Gothic 600mg Light" charset="0"/>
              <a:sym typeface="Helvetica Light"/>
            </a:endParaRPr>
          </a:p>
        </p:txBody>
      </p:sp>
      <p:sp>
        <p:nvSpPr>
          <p:cNvPr id="113" name="Tekstvak 112"/>
          <p:cNvSpPr txBox="1"/>
          <p:nvPr/>
        </p:nvSpPr>
        <p:spPr>
          <a:xfrm>
            <a:off x="17871024" y="27492644"/>
            <a:ext cx="81529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>
                <a:solidFill>
                  <a:schemeClr val="bg1"/>
                </a:solidFill>
                <a:ea typeface="Pill Gothic 600mg" charset="0"/>
                <a:cs typeface="Pill Gothic 600mg" charset="0"/>
              </a:rPr>
              <a:t>Discussion &amp; Conclusions</a:t>
            </a:r>
          </a:p>
          <a:p>
            <a:pPr algn="ctr"/>
            <a:endParaRPr lang="nl-NL" sz="4800" b="1" dirty="0">
              <a:solidFill>
                <a:schemeClr val="bg1"/>
              </a:solidFill>
            </a:endParaRPr>
          </a:p>
        </p:txBody>
      </p:sp>
      <p:sp>
        <p:nvSpPr>
          <p:cNvPr id="114" name="Rechthoek 113"/>
          <p:cNvSpPr/>
          <p:nvPr/>
        </p:nvSpPr>
        <p:spPr>
          <a:xfrm>
            <a:off x="15609397" y="6791079"/>
            <a:ext cx="12612079" cy="20099940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5" name="Shape 126"/>
          <p:cNvSpPr/>
          <p:nvPr/>
        </p:nvSpPr>
        <p:spPr>
          <a:xfrm flipH="1">
            <a:off x="15609397" y="5471319"/>
            <a:ext cx="12612079" cy="1383825"/>
          </a:xfrm>
          <a:prstGeom prst="rect">
            <a:avLst/>
          </a:prstGeom>
          <a:solidFill>
            <a:srgbClr val="00B0F0"/>
          </a:solidFill>
          <a:ln w="76200">
            <a:solidFill>
              <a:srgbClr val="00B0F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17" name="Tekstvak 116"/>
          <p:cNvSpPr txBox="1"/>
          <p:nvPr/>
        </p:nvSpPr>
        <p:spPr>
          <a:xfrm>
            <a:off x="17840568" y="5778436"/>
            <a:ext cx="81497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>
                <a:solidFill>
                  <a:schemeClr val="bg1"/>
                </a:solidFill>
                <a:ea typeface="Pill Gothic 600mg" charset="0"/>
                <a:cs typeface="Pill Gothic 600mg" charset="0"/>
              </a:rPr>
              <a:t>Results</a:t>
            </a:r>
          </a:p>
          <a:p>
            <a:pPr algn="ctr"/>
            <a:endParaRPr lang="nl-NL" sz="4800" b="1" dirty="0">
              <a:solidFill>
                <a:schemeClr val="bg1"/>
              </a:solidFill>
            </a:endParaRPr>
          </a:p>
        </p:txBody>
      </p:sp>
      <p:sp>
        <p:nvSpPr>
          <p:cNvPr id="122" name="Shape 126"/>
          <p:cNvSpPr/>
          <p:nvPr/>
        </p:nvSpPr>
        <p:spPr>
          <a:xfrm>
            <a:off x="731838" y="39761319"/>
            <a:ext cx="29565599" cy="108000"/>
          </a:xfrm>
          <a:prstGeom prst="rect">
            <a:avLst/>
          </a:prstGeom>
          <a:solidFill>
            <a:srgbClr val="1E9CD8"/>
          </a:solidFill>
          <a:ln w="12700">
            <a:noFill/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grpSp>
        <p:nvGrpSpPr>
          <p:cNvPr id="45" name="Groep 44"/>
          <p:cNvGrpSpPr/>
          <p:nvPr/>
        </p:nvGrpSpPr>
        <p:grpSpPr>
          <a:xfrm>
            <a:off x="7721880" y="40065858"/>
            <a:ext cx="17302674" cy="2197930"/>
            <a:chOff x="10752367" y="40208544"/>
            <a:chExt cx="9317743" cy="2197930"/>
          </a:xfrm>
        </p:grpSpPr>
        <p:sp>
          <p:nvSpPr>
            <p:cNvPr id="46" name="Tekstvak 45"/>
            <p:cNvSpPr txBox="1"/>
            <p:nvPr/>
          </p:nvSpPr>
          <p:spPr>
            <a:xfrm>
              <a:off x="14170608" y="40208544"/>
              <a:ext cx="184731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nl-NL" sz="2400" dirty="0">
                <a:cs typeface="Arial" pitchFamily="34" charset="0"/>
              </a:endParaRPr>
            </a:p>
            <a:p>
              <a:endParaRPr lang="nl-NL" sz="6600" dirty="0"/>
            </a:p>
          </p:txBody>
        </p:sp>
        <p:sp>
          <p:nvSpPr>
            <p:cNvPr id="47" name="TextBox 60"/>
            <p:cNvSpPr txBox="1">
              <a:spLocks noChangeArrowheads="1"/>
            </p:cNvSpPr>
            <p:nvPr/>
          </p:nvSpPr>
          <p:spPr bwMode="auto">
            <a:xfrm>
              <a:off x="10752367" y="41483167"/>
              <a:ext cx="9317743" cy="923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18" tIns="45709" rIns="91418" bIns="45709">
              <a:spAutoFit/>
            </a:bodyPr>
            <a:lstStyle/>
            <a:p>
              <a:pPr algn="ctr" defTabSz="4171944"/>
              <a:r>
                <a:rPr lang="nl-NL" sz="1800" dirty="0" err="1">
                  <a:latin typeface="+mn-lt"/>
                  <a:cs typeface="Arial" pitchFamily="34" charset="0"/>
                </a:rPr>
                <a:t>Faculty</a:t>
              </a:r>
              <a:r>
                <a:rPr lang="nl-NL" sz="1800" dirty="0">
                  <a:latin typeface="+mn-lt"/>
                  <a:cs typeface="Arial" pitchFamily="34" charset="0"/>
                </a:rPr>
                <a:t> of Bèta Sciences and Technology, Heerlen, The Netherlands</a:t>
              </a:r>
            </a:p>
            <a:p>
              <a:pPr algn="ctr" defTabSz="4171944"/>
              <a:r>
                <a:rPr lang="nl-NL" sz="1800" dirty="0">
                  <a:latin typeface="+mn-lt"/>
                  <a:cs typeface="Arial" pitchFamily="34" charset="0"/>
                  <a:hlinkClick r:id="rId3"/>
                </a:rPr>
                <a:t>www.zuyd.nl/onderzoek/lectoraten/material-science</a:t>
              </a:r>
              <a:endParaRPr lang="nl-NL" sz="1800" dirty="0">
                <a:latin typeface="+mn-lt"/>
                <a:cs typeface="Arial" pitchFamily="34" charset="0"/>
              </a:endParaRPr>
            </a:p>
            <a:p>
              <a:pPr algn="ctr" defTabSz="4171944"/>
              <a:r>
                <a:rPr lang="nl-NL" sz="1800" dirty="0">
                  <a:latin typeface="+mn-lt"/>
                  <a:cs typeface="Arial" pitchFamily="34" charset="0"/>
                </a:rPr>
                <a:t>Chemelot </a:t>
              </a:r>
              <a:r>
                <a:rPr lang="nl-NL" sz="1800" dirty="0" err="1">
                  <a:latin typeface="+mn-lt"/>
                  <a:cs typeface="Arial" pitchFamily="34" charset="0"/>
                </a:rPr>
                <a:t>Innovation</a:t>
              </a:r>
              <a:r>
                <a:rPr lang="nl-NL" sz="1800" dirty="0">
                  <a:latin typeface="+mn-lt"/>
                  <a:cs typeface="Arial" pitchFamily="34" charset="0"/>
                </a:rPr>
                <a:t> and Learning Labs, Brightlands Chemelot Campus, The Netherlands</a:t>
              </a:r>
            </a:p>
          </p:txBody>
        </p:sp>
        <p:sp>
          <p:nvSpPr>
            <p:cNvPr id="48" name="Tekstvak 47"/>
            <p:cNvSpPr txBox="1"/>
            <p:nvPr/>
          </p:nvSpPr>
          <p:spPr>
            <a:xfrm>
              <a:off x="12717929" y="40736586"/>
              <a:ext cx="53866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b="1" dirty="0">
                  <a:latin typeface="+mn-lt"/>
                  <a:cs typeface="Arial" pitchFamily="34" charset="0"/>
                </a:rPr>
                <a:t>Research Centre </a:t>
              </a:r>
              <a:r>
                <a:rPr lang="nl-NL" sz="2000" b="1" dirty="0" err="1">
                  <a:latin typeface="+mn-lt"/>
                  <a:cs typeface="Arial" pitchFamily="34" charset="0"/>
                </a:rPr>
                <a:t>Material</a:t>
              </a:r>
              <a:r>
                <a:rPr lang="nl-NL" sz="2000" b="1" dirty="0">
                  <a:latin typeface="+mn-lt"/>
                  <a:cs typeface="Arial" pitchFamily="34" charset="0"/>
                </a:rPr>
                <a:t> Sciences</a:t>
              </a:r>
            </a:p>
            <a:p>
              <a:pPr algn="ctr"/>
              <a:r>
                <a:rPr lang="nl-NL" sz="2000" b="1" dirty="0">
                  <a:latin typeface="+mn-lt"/>
                  <a:cs typeface="Arial" pitchFamily="34" charset="0"/>
                </a:rPr>
                <a:t>Lector Gino van </a:t>
              </a:r>
              <a:r>
                <a:rPr lang="nl-NL" sz="2000" b="1" dirty="0" err="1">
                  <a:latin typeface="+mn-lt"/>
                  <a:cs typeface="Arial" pitchFamily="34" charset="0"/>
                </a:rPr>
                <a:t>Strijdonck</a:t>
              </a:r>
              <a:endParaRPr lang="nl-NL" sz="2000" b="1" dirty="0">
                <a:latin typeface="+mn-lt"/>
              </a:endParaRPr>
            </a:p>
          </p:txBody>
        </p:sp>
        <p:sp>
          <p:nvSpPr>
            <p:cNvPr id="49" name="Tekstvak 48"/>
            <p:cNvSpPr txBox="1"/>
            <p:nvPr/>
          </p:nvSpPr>
          <p:spPr>
            <a:xfrm>
              <a:off x="10818788" y="40272510"/>
              <a:ext cx="91848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b="1" dirty="0">
                  <a:latin typeface="+mn-lt"/>
                </a:rPr>
                <a:t>Contact: </a:t>
              </a:r>
              <a:r>
                <a:rPr lang="nl-NL" sz="2000" dirty="0">
                  <a:latin typeface="+mn-lt"/>
                </a:rPr>
                <a:t>Mariana Gouvea </a:t>
              </a:r>
              <a:r>
                <a:rPr lang="nl-NL" sz="2000" dirty="0">
                  <a:latin typeface="+mn-lt"/>
                  <a:hlinkClick r:id="rId4"/>
                </a:rPr>
                <a:t>(mariana.gouvea99@gmail.com)</a:t>
              </a:r>
              <a:endParaRPr lang="nl-NL" sz="2000" dirty="0">
                <a:latin typeface="+mn-lt"/>
              </a:endParaRPr>
            </a:p>
          </p:txBody>
        </p:sp>
      </p:grpSp>
      <p:sp>
        <p:nvSpPr>
          <p:cNvPr id="40" name="Tekstvak 40">
            <a:extLst>
              <a:ext uri="{FF2B5EF4-FFF2-40B4-BE49-F238E27FC236}">
                <a16:creationId xmlns:a16="http://schemas.microsoft.com/office/drawing/2014/main" id="{7D3A1353-4716-493D-9267-68FCECB03658}"/>
              </a:ext>
            </a:extLst>
          </p:cNvPr>
          <p:cNvSpPr txBox="1"/>
          <p:nvPr/>
        </p:nvSpPr>
        <p:spPr>
          <a:xfrm>
            <a:off x="4999037" y="3680642"/>
            <a:ext cx="20019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/>
              <a:t>CfD: Mariana Gouvea, Luci</a:t>
            </a:r>
            <a:r>
              <a:rPr lang="en-US" sz="3600" b="1" dirty="0"/>
              <a:t>ë</a:t>
            </a:r>
            <a:r>
              <a:rPr lang="nl-NL" sz="3600" b="1" dirty="0"/>
              <a:t>nne Bollen-Bouvrie, Chantalle Zwarthoed and Tosca </a:t>
            </a:r>
            <a:r>
              <a:rPr lang="nl-NL" sz="3600" b="1"/>
              <a:t>van Hooy </a:t>
            </a:r>
            <a:endParaRPr lang="nl-NL" sz="3600" b="1" dirty="0"/>
          </a:p>
        </p:txBody>
      </p:sp>
      <p:pic>
        <p:nvPicPr>
          <p:cNvPr id="2050" name="Picture 2" descr="Velosolutions Pump Track Heipark – pumptrack.com">
            <a:extLst>
              <a:ext uri="{FF2B5EF4-FFF2-40B4-BE49-F238E27FC236}">
                <a16:creationId xmlns:a16="http://schemas.microsoft.com/office/drawing/2014/main" id="{2E16F55B-C2AC-4C79-A0EC-B3ABA1A0C2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9" r="8717" b="14247"/>
          <a:stretch/>
        </p:blipFill>
        <p:spPr bwMode="auto">
          <a:xfrm>
            <a:off x="7860997" y="9184956"/>
            <a:ext cx="6990951" cy="469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kstvak 36">
            <a:extLst>
              <a:ext uri="{FF2B5EF4-FFF2-40B4-BE49-F238E27FC236}">
                <a16:creationId xmlns:a16="http://schemas.microsoft.com/office/drawing/2014/main" id="{71F41F9A-3628-4E21-8786-CA01C5F4355C}"/>
              </a:ext>
            </a:extLst>
          </p:cNvPr>
          <p:cNvSpPr txBox="1"/>
          <p:nvPr/>
        </p:nvSpPr>
        <p:spPr>
          <a:xfrm>
            <a:off x="2774159" y="9167819"/>
            <a:ext cx="4800599" cy="50270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 anchorCtr="0">
            <a:spAutoFit/>
          </a:bodyPr>
          <a:lstStyle/>
          <a:p>
            <a:pPr algn="just"/>
            <a:r>
              <a:rPr lang="pt-BR" sz="3200" dirty="0">
                <a:latin typeface="+mj-lt"/>
                <a:sym typeface="Helvetica Light"/>
              </a:rPr>
              <a:t>This project aims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discover how to make better 3D printed pump tracks, in terms of their mechanical properties, by changing the printing settings and the polymer used.</a:t>
            </a:r>
            <a:r>
              <a:rPr lang="pt-BR" sz="3200" dirty="0">
                <a:latin typeface="+mj-lt"/>
                <a:sym typeface="Helvetica Light"/>
              </a:rPr>
              <a:t> Glass fiber reinforced polpypropylene (20% and 30%) and SmartAgain® were studied. </a:t>
            </a:r>
            <a:endParaRPr lang="nl-NL" sz="3200" dirty="0">
              <a:latin typeface="+mj-lt"/>
              <a:sym typeface="Helvetica Ligh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751240-CDD7-4080-9870-232BE681BA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8482" y="26564180"/>
            <a:ext cx="12109363" cy="6217714"/>
          </a:xfrm>
          <a:prstGeom prst="rect">
            <a:avLst/>
          </a:prstGeom>
        </p:spPr>
      </p:pic>
      <p:sp>
        <p:nvSpPr>
          <p:cNvPr id="58" name="Tekstvak 36">
            <a:extLst>
              <a:ext uri="{FF2B5EF4-FFF2-40B4-BE49-F238E27FC236}">
                <a16:creationId xmlns:a16="http://schemas.microsoft.com/office/drawing/2014/main" id="{918348C7-9B3E-49AD-9B89-8BF20FB7DFB6}"/>
              </a:ext>
            </a:extLst>
          </p:cNvPr>
          <p:cNvSpPr txBox="1"/>
          <p:nvPr/>
        </p:nvSpPr>
        <p:spPr>
          <a:xfrm>
            <a:off x="2734920" y="37410009"/>
            <a:ext cx="12109362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 anchorCtr="0">
            <a:spAutoFit/>
          </a:bodyPr>
          <a:lstStyle/>
          <a:p>
            <a:pPr algn="just"/>
            <a:r>
              <a:rPr lang="pt-BR" sz="3200" dirty="0">
                <a:latin typeface="+mj-lt"/>
                <a:sym typeface="Helvetica Light"/>
              </a:rPr>
              <a:t>SmartAgain® does not completely crystallize with the first deposition of material, leaving room for the chains to move and crystals to form between layers. </a:t>
            </a:r>
            <a:endParaRPr lang="nl-NL" sz="3200" dirty="0">
              <a:latin typeface="+mj-lt"/>
              <a:sym typeface="Helvetica Light"/>
            </a:endParaRPr>
          </a:p>
        </p:txBody>
      </p:sp>
      <p:sp>
        <p:nvSpPr>
          <p:cNvPr id="61" name="Tekstvak 103">
            <a:extLst>
              <a:ext uri="{FF2B5EF4-FFF2-40B4-BE49-F238E27FC236}">
                <a16:creationId xmlns:a16="http://schemas.microsoft.com/office/drawing/2014/main" id="{381315F7-3141-43FC-A24C-005C83953650}"/>
              </a:ext>
            </a:extLst>
          </p:cNvPr>
          <p:cNvSpPr txBox="1"/>
          <p:nvPr/>
        </p:nvSpPr>
        <p:spPr>
          <a:xfrm>
            <a:off x="16117830" y="7073836"/>
            <a:ext cx="11346248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 anchorCtr="0">
            <a:spAutoFit/>
          </a:bodyPr>
          <a:lstStyle/>
          <a:p>
            <a:pPr algn="l"/>
            <a:r>
              <a:rPr lang="nl-NL" sz="3200" b="1" u="sng" dirty="0">
                <a:latin typeface="+mj-lt"/>
                <a:ea typeface="Pill Gothic 600mg Light" charset="0"/>
                <a:cs typeface="Pill Gothic 600mg Light" charset="0"/>
                <a:sym typeface="Helvetica Light"/>
              </a:rPr>
              <a:t>MECHANICAL PERFORMANCE</a:t>
            </a:r>
            <a:endParaRPr kumimoji="0" lang="nl-NL" sz="3200" b="1" u="sng" strike="noStrike" cap="none" spc="0" normalizeH="0" baseline="0" dirty="0">
              <a:ln>
                <a:noFill/>
              </a:ln>
              <a:effectLst/>
              <a:uFillTx/>
              <a:latin typeface="+mj-lt"/>
              <a:ea typeface="Pill Gothic 600mg Light" charset="0"/>
              <a:cs typeface="Pill Gothic 600mg Light" charset="0"/>
              <a:sym typeface="Helvetica Ligh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DF4FE6-C438-4E85-960B-A4E2F933F4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19437" y="7835836"/>
            <a:ext cx="12192000" cy="4038600"/>
          </a:xfrm>
          <a:prstGeom prst="rect">
            <a:avLst/>
          </a:prstGeom>
        </p:spPr>
      </p:pic>
      <p:sp>
        <p:nvSpPr>
          <p:cNvPr id="64" name="Tekstvak 36">
            <a:extLst>
              <a:ext uri="{FF2B5EF4-FFF2-40B4-BE49-F238E27FC236}">
                <a16:creationId xmlns:a16="http://schemas.microsoft.com/office/drawing/2014/main" id="{83F98FF0-9852-4000-B399-7D7F9262C620}"/>
              </a:ext>
            </a:extLst>
          </p:cNvPr>
          <p:cNvSpPr txBox="1"/>
          <p:nvPr/>
        </p:nvSpPr>
        <p:spPr>
          <a:xfrm>
            <a:off x="15819437" y="12349599"/>
            <a:ext cx="12109362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 anchorCtr="0">
            <a:spAutoFit/>
          </a:bodyPr>
          <a:lstStyle/>
          <a:p>
            <a:pPr algn="just"/>
            <a:r>
              <a:rPr lang="pt-BR" sz="3200" dirty="0">
                <a:latin typeface="+mj-lt"/>
                <a:sym typeface="Helvetica Light"/>
              </a:rPr>
              <a:t>SmartAgain® behaves more ductile than glass fiber reinforced polypropylene (30% GF), making it more suitable for 3D printing pump tracks.</a:t>
            </a:r>
            <a:endParaRPr lang="nl-NL" sz="3200" dirty="0">
              <a:latin typeface="+mj-lt"/>
              <a:sym typeface="Helvetica Ligh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AFE89B-0D31-4865-99FA-11F021BF40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819437" y="14316029"/>
            <a:ext cx="8001000" cy="4541921"/>
          </a:xfrm>
          <a:prstGeom prst="rect">
            <a:avLst/>
          </a:prstGeom>
        </p:spPr>
      </p:pic>
      <p:sp>
        <p:nvSpPr>
          <p:cNvPr id="65" name="Tekstvak 36">
            <a:extLst>
              <a:ext uri="{FF2B5EF4-FFF2-40B4-BE49-F238E27FC236}">
                <a16:creationId xmlns:a16="http://schemas.microsoft.com/office/drawing/2014/main" id="{6CD01E60-D8FE-4906-AF57-8DFC7C01B54E}"/>
              </a:ext>
            </a:extLst>
          </p:cNvPr>
          <p:cNvSpPr txBox="1"/>
          <p:nvPr/>
        </p:nvSpPr>
        <p:spPr>
          <a:xfrm>
            <a:off x="24119159" y="15734348"/>
            <a:ext cx="3696739" cy="3057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 anchorCtr="0">
            <a:spAutoFit/>
          </a:bodyPr>
          <a:lstStyle/>
          <a:p>
            <a:pPr algn="just"/>
            <a:r>
              <a:rPr lang="pt-BR" sz="3200" dirty="0">
                <a:latin typeface="+mj-lt"/>
                <a:sym typeface="Helvetica Light"/>
              </a:rPr>
              <a:t>Annealed samples presented a higher E-modulus than the non-annealed ones.</a:t>
            </a:r>
          </a:p>
          <a:p>
            <a:pPr algn="just"/>
            <a:r>
              <a:rPr lang="pt-BR" sz="3200" dirty="0">
                <a:latin typeface="+mj-lt"/>
                <a:sym typeface="Helvetica Light"/>
              </a:rPr>
              <a:t>Melt-recrystallization may have occured </a:t>
            </a:r>
            <a:r>
              <a:rPr lang="pt-BR" sz="3200" baseline="30000" dirty="0">
                <a:latin typeface="+mj-lt"/>
                <a:sym typeface="Helvetica Light"/>
              </a:rPr>
              <a:t>[3]</a:t>
            </a:r>
            <a:r>
              <a:rPr lang="pt-BR" sz="3200" dirty="0">
                <a:latin typeface="+mj-lt"/>
                <a:sym typeface="Helvetica Light"/>
              </a:rPr>
              <a:t> .</a:t>
            </a:r>
            <a:r>
              <a:rPr lang="pt-BR" sz="3200" baseline="30000" dirty="0">
                <a:latin typeface="+mj-lt"/>
                <a:sym typeface="Helvetica Light"/>
              </a:rPr>
              <a:t> </a:t>
            </a:r>
            <a:endParaRPr lang="nl-NL" sz="3200" baseline="30000" dirty="0">
              <a:latin typeface="+mj-lt"/>
              <a:sym typeface="Helvetica Light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16A7CB6-F4ED-4BB8-A072-CD4ABF6A3F1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254" t="1309"/>
          <a:stretch/>
        </p:blipFill>
        <p:spPr>
          <a:xfrm>
            <a:off x="2539682" y="16311733"/>
            <a:ext cx="12456802" cy="7365756"/>
          </a:xfrm>
          <a:prstGeom prst="rect">
            <a:avLst/>
          </a:prstGeom>
        </p:spPr>
      </p:pic>
      <p:sp>
        <p:nvSpPr>
          <p:cNvPr id="103" name="Shape 126"/>
          <p:cNvSpPr/>
          <p:nvPr/>
        </p:nvSpPr>
        <p:spPr>
          <a:xfrm flipH="1">
            <a:off x="2521558" y="24042504"/>
            <a:ext cx="12612079" cy="1383825"/>
          </a:xfrm>
          <a:prstGeom prst="rect">
            <a:avLst/>
          </a:prstGeom>
          <a:solidFill>
            <a:srgbClr val="00B0F0"/>
          </a:solidFill>
          <a:ln w="76200">
            <a:solidFill>
              <a:srgbClr val="00B0F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05" name="Tekstvak 104"/>
          <p:cNvSpPr txBox="1"/>
          <p:nvPr/>
        </p:nvSpPr>
        <p:spPr>
          <a:xfrm>
            <a:off x="4731053" y="24442805"/>
            <a:ext cx="81497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>
                <a:solidFill>
                  <a:schemeClr val="bg1"/>
                </a:solidFill>
                <a:ea typeface="Pill Gothic 600mg" charset="0"/>
                <a:cs typeface="Pill Gothic 600mg" charset="0"/>
              </a:rPr>
              <a:t>Results</a:t>
            </a:r>
          </a:p>
          <a:p>
            <a:pPr algn="ctr"/>
            <a:endParaRPr lang="nl-NL" sz="4800" b="1" dirty="0">
              <a:solidFill>
                <a:schemeClr val="bg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3237899-6567-4914-A64D-02787E87867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3014"/>
          <a:stretch/>
        </p:blipFill>
        <p:spPr>
          <a:xfrm>
            <a:off x="3360825" y="33173457"/>
            <a:ext cx="8496212" cy="3787779"/>
          </a:xfrm>
          <a:prstGeom prst="rect">
            <a:avLst/>
          </a:prstGeom>
        </p:spPr>
      </p:pic>
      <p:sp>
        <p:nvSpPr>
          <p:cNvPr id="78" name="Tekstvak 36">
            <a:extLst>
              <a:ext uri="{FF2B5EF4-FFF2-40B4-BE49-F238E27FC236}">
                <a16:creationId xmlns:a16="http://schemas.microsoft.com/office/drawing/2014/main" id="{D728A4D8-8DC5-405C-8C5E-1961DE338612}"/>
              </a:ext>
            </a:extLst>
          </p:cNvPr>
          <p:cNvSpPr txBox="1"/>
          <p:nvPr/>
        </p:nvSpPr>
        <p:spPr>
          <a:xfrm>
            <a:off x="7608931" y="13868232"/>
            <a:ext cx="724301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 anchorCtr="0">
            <a:spAutoFit/>
          </a:bodyPr>
          <a:lstStyle/>
          <a:p>
            <a:pPr algn="ctr"/>
            <a:r>
              <a:rPr lang="pt-BR" sz="2400" i="1" dirty="0">
                <a:latin typeface="+mj-lt"/>
                <a:sym typeface="Helvetica Light"/>
              </a:rPr>
              <a:t>Figure 1 – Pump track </a:t>
            </a:r>
            <a:r>
              <a:rPr lang="pt-BR" sz="2400" i="1" baseline="30000" dirty="0">
                <a:latin typeface="+mj-lt"/>
                <a:sym typeface="Helvetica Light"/>
              </a:rPr>
              <a:t>[2]</a:t>
            </a:r>
            <a:endParaRPr lang="nl-NL" sz="2400" i="1" baseline="30000" dirty="0">
              <a:latin typeface="+mj-lt"/>
              <a:sym typeface="Helvetica Light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8D9C1A-2A91-4140-B889-C4A976E22FC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819437" y="19666200"/>
            <a:ext cx="12215036" cy="4369602"/>
          </a:xfrm>
          <a:prstGeom prst="rect">
            <a:avLst/>
          </a:prstGeom>
        </p:spPr>
      </p:pic>
      <p:sp>
        <p:nvSpPr>
          <p:cNvPr id="81" name="Tekstvak 36">
            <a:extLst>
              <a:ext uri="{FF2B5EF4-FFF2-40B4-BE49-F238E27FC236}">
                <a16:creationId xmlns:a16="http://schemas.microsoft.com/office/drawing/2014/main" id="{55D944BA-93FF-4AA9-921F-A23FAFA3E7BB}"/>
              </a:ext>
            </a:extLst>
          </p:cNvPr>
          <p:cNvSpPr txBox="1"/>
          <p:nvPr/>
        </p:nvSpPr>
        <p:spPr>
          <a:xfrm>
            <a:off x="15872524" y="24582557"/>
            <a:ext cx="12109362" cy="20723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 anchorCtr="0">
            <a:spAutoFit/>
          </a:bodyPr>
          <a:lstStyle/>
          <a:p>
            <a:pPr algn="just"/>
            <a:r>
              <a:rPr lang="pt-BR" sz="3200" dirty="0">
                <a:latin typeface="+mj-lt"/>
                <a:sym typeface="Helvetica Light"/>
              </a:rPr>
              <a:t>New lab-scale models started to be developed, so big-scale printing at different speeds could be studied. The tested samples resulted in different E-modulus, but more experiments </a:t>
            </a:r>
            <a:r>
              <a:rPr lang="en-US" sz="3200" dirty="0">
                <a:latin typeface="+mj-lt"/>
                <a:sym typeface="Helvetica Light"/>
              </a:rPr>
              <a:t>must be performed to make better conclusions</a:t>
            </a:r>
            <a:r>
              <a:rPr lang="pt-BR" sz="3200" dirty="0">
                <a:latin typeface="+mj-lt"/>
                <a:sym typeface="Helvetica Light"/>
              </a:rPr>
              <a:t>. </a:t>
            </a:r>
            <a:endParaRPr lang="nl-NL" sz="3200" dirty="0">
              <a:latin typeface="+mj-lt"/>
              <a:sym typeface="Helvetica Light"/>
            </a:endParaRPr>
          </a:p>
        </p:txBody>
      </p:sp>
      <p:sp>
        <p:nvSpPr>
          <p:cNvPr id="82" name="Tekstvak 36">
            <a:extLst>
              <a:ext uri="{FF2B5EF4-FFF2-40B4-BE49-F238E27FC236}">
                <a16:creationId xmlns:a16="http://schemas.microsoft.com/office/drawing/2014/main" id="{448E7AA1-4210-4720-825F-C3856126544C}"/>
              </a:ext>
            </a:extLst>
          </p:cNvPr>
          <p:cNvSpPr txBox="1"/>
          <p:nvPr/>
        </p:nvSpPr>
        <p:spPr>
          <a:xfrm>
            <a:off x="15872524" y="11872119"/>
            <a:ext cx="12056275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 anchorCtr="0">
            <a:spAutoFit/>
          </a:bodyPr>
          <a:lstStyle/>
          <a:p>
            <a:pPr algn="ctr"/>
            <a:r>
              <a:rPr lang="pt-BR" sz="2400" i="1" dirty="0">
                <a:latin typeface="+mj-lt"/>
                <a:sym typeface="Helvetica Light"/>
              </a:rPr>
              <a:t>Figure 5 – Tensile and Bending strain vs stress curve for SmartAgain® and PP 30% GF</a:t>
            </a:r>
            <a:endParaRPr lang="nl-NL" sz="2400" i="1" baseline="30000" dirty="0">
              <a:latin typeface="+mj-lt"/>
              <a:sym typeface="Helvetica Light"/>
            </a:endParaRPr>
          </a:p>
        </p:txBody>
      </p:sp>
      <p:sp>
        <p:nvSpPr>
          <p:cNvPr id="83" name="Tekstvak 36">
            <a:extLst>
              <a:ext uri="{FF2B5EF4-FFF2-40B4-BE49-F238E27FC236}">
                <a16:creationId xmlns:a16="http://schemas.microsoft.com/office/drawing/2014/main" id="{F3C92E28-6A21-434F-A0D0-2F0F456609B2}"/>
              </a:ext>
            </a:extLst>
          </p:cNvPr>
          <p:cNvSpPr txBox="1"/>
          <p:nvPr/>
        </p:nvSpPr>
        <p:spPr>
          <a:xfrm>
            <a:off x="15872523" y="18867795"/>
            <a:ext cx="794791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 anchorCtr="0">
            <a:spAutoFit/>
          </a:bodyPr>
          <a:lstStyle/>
          <a:p>
            <a:pPr algn="ctr"/>
            <a:r>
              <a:rPr lang="pt-BR" sz="2400" i="1" dirty="0">
                <a:latin typeface="+mj-lt"/>
                <a:sym typeface="Helvetica Light"/>
              </a:rPr>
              <a:t>Figure 6 – Tensile E-mod for SmartAgain® anneale samples</a:t>
            </a:r>
            <a:endParaRPr lang="nl-NL" sz="2400" i="1" baseline="30000" dirty="0">
              <a:latin typeface="+mj-lt"/>
              <a:sym typeface="Helvetica Light"/>
            </a:endParaRPr>
          </a:p>
        </p:txBody>
      </p:sp>
      <p:sp>
        <p:nvSpPr>
          <p:cNvPr id="84" name="Tekstvak 36">
            <a:extLst>
              <a:ext uri="{FF2B5EF4-FFF2-40B4-BE49-F238E27FC236}">
                <a16:creationId xmlns:a16="http://schemas.microsoft.com/office/drawing/2014/main" id="{0170630E-D6DA-4248-AC09-DC49190D0661}"/>
              </a:ext>
            </a:extLst>
          </p:cNvPr>
          <p:cNvSpPr txBox="1"/>
          <p:nvPr/>
        </p:nvSpPr>
        <p:spPr>
          <a:xfrm>
            <a:off x="8806350" y="23132896"/>
            <a:ext cx="724301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 anchorCtr="0">
            <a:spAutoFit/>
          </a:bodyPr>
          <a:lstStyle/>
          <a:p>
            <a:pPr algn="ctr"/>
            <a:r>
              <a:rPr lang="pt-BR" sz="2400" i="1" dirty="0">
                <a:latin typeface="+mj-lt"/>
                <a:sym typeface="Helvetica Light"/>
              </a:rPr>
              <a:t>Figure 2 – Flowchart of the methods</a:t>
            </a:r>
            <a:endParaRPr lang="nl-NL" sz="2400" i="1" baseline="30000" dirty="0">
              <a:latin typeface="+mj-lt"/>
              <a:sym typeface="Helvetica Light"/>
            </a:endParaRPr>
          </a:p>
        </p:txBody>
      </p:sp>
      <p:sp>
        <p:nvSpPr>
          <p:cNvPr id="85" name="Tekstvak 36">
            <a:extLst>
              <a:ext uri="{FF2B5EF4-FFF2-40B4-BE49-F238E27FC236}">
                <a16:creationId xmlns:a16="http://schemas.microsoft.com/office/drawing/2014/main" id="{C5AE5604-9CD3-4D02-905D-FC7B03229A08}"/>
              </a:ext>
            </a:extLst>
          </p:cNvPr>
          <p:cNvSpPr txBox="1"/>
          <p:nvPr/>
        </p:nvSpPr>
        <p:spPr>
          <a:xfrm>
            <a:off x="15815686" y="23987919"/>
            <a:ext cx="12056275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 anchorCtr="0">
            <a:spAutoFit/>
          </a:bodyPr>
          <a:lstStyle/>
          <a:p>
            <a:pPr algn="ctr"/>
            <a:r>
              <a:rPr lang="pt-BR" sz="2400" i="1" dirty="0">
                <a:latin typeface="+mj-lt"/>
                <a:sym typeface="Helvetica Light"/>
              </a:rPr>
              <a:t>Figure 7 – Tensile E-mod for SmartAgain® new models</a:t>
            </a:r>
            <a:endParaRPr lang="nl-NL" sz="2400" i="1" baseline="30000" dirty="0">
              <a:latin typeface="+mj-lt"/>
              <a:sym typeface="Helvetica Light"/>
            </a:endParaRPr>
          </a:p>
        </p:txBody>
      </p:sp>
      <p:sp>
        <p:nvSpPr>
          <p:cNvPr id="87" name="Tekstvak 36">
            <a:extLst>
              <a:ext uri="{FF2B5EF4-FFF2-40B4-BE49-F238E27FC236}">
                <a16:creationId xmlns:a16="http://schemas.microsoft.com/office/drawing/2014/main" id="{FCE0EAC0-8FA4-44A4-9DC8-E969EB76B794}"/>
              </a:ext>
            </a:extLst>
          </p:cNvPr>
          <p:cNvSpPr txBox="1"/>
          <p:nvPr/>
        </p:nvSpPr>
        <p:spPr>
          <a:xfrm>
            <a:off x="2427906" y="32710293"/>
            <a:ext cx="12056275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 anchorCtr="0">
            <a:spAutoFit/>
          </a:bodyPr>
          <a:lstStyle/>
          <a:p>
            <a:pPr algn="ctr"/>
            <a:r>
              <a:rPr lang="pt-BR" sz="2400" i="1" dirty="0">
                <a:latin typeface="+mj-lt"/>
                <a:sym typeface="Helvetica Light"/>
              </a:rPr>
              <a:t>Figure 3 – Temperature profile and crystallization curve for SmartAgain® </a:t>
            </a:r>
            <a:endParaRPr lang="nl-NL" sz="2400" i="1" baseline="30000" dirty="0">
              <a:latin typeface="+mj-lt"/>
              <a:sym typeface="Helvetica Light"/>
            </a:endParaRPr>
          </a:p>
        </p:txBody>
      </p:sp>
      <p:sp>
        <p:nvSpPr>
          <p:cNvPr id="88" name="Tekstvak 36">
            <a:extLst>
              <a:ext uri="{FF2B5EF4-FFF2-40B4-BE49-F238E27FC236}">
                <a16:creationId xmlns:a16="http://schemas.microsoft.com/office/drawing/2014/main" id="{A298A507-EC54-4E1E-8CA1-C6F6C8DEBAE6}"/>
              </a:ext>
            </a:extLst>
          </p:cNvPr>
          <p:cNvSpPr txBox="1"/>
          <p:nvPr/>
        </p:nvSpPr>
        <p:spPr>
          <a:xfrm>
            <a:off x="2154683" y="36902371"/>
            <a:ext cx="12056275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 anchorCtr="0">
            <a:spAutoFit/>
          </a:bodyPr>
          <a:lstStyle/>
          <a:p>
            <a:pPr algn="ctr"/>
            <a:r>
              <a:rPr lang="pt-BR" sz="2400" i="1" dirty="0">
                <a:latin typeface="+mj-lt"/>
                <a:sym typeface="Helvetica Light"/>
              </a:rPr>
              <a:t>Figure 4 – Crystallization and layer to layer adhesion for FDM printing</a:t>
            </a:r>
            <a:endParaRPr lang="nl-NL" sz="2400" i="1" baseline="30000" dirty="0">
              <a:latin typeface="+mj-lt"/>
              <a:sym typeface="Helvetica Light"/>
            </a:endParaRPr>
          </a:p>
        </p:txBody>
      </p:sp>
      <p:sp>
        <p:nvSpPr>
          <p:cNvPr id="53" name="Tekstvak 111">
            <a:extLst>
              <a:ext uri="{FF2B5EF4-FFF2-40B4-BE49-F238E27FC236}">
                <a16:creationId xmlns:a16="http://schemas.microsoft.com/office/drawing/2014/main" id="{1C146354-DE1D-4476-8540-2E453193AE6E}"/>
              </a:ext>
            </a:extLst>
          </p:cNvPr>
          <p:cNvSpPr txBox="1"/>
          <p:nvPr/>
        </p:nvSpPr>
        <p:spPr>
          <a:xfrm>
            <a:off x="15638967" y="35316920"/>
            <a:ext cx="12646655" cy="39292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 anchorCtr="0">
            <a:spAutoFit/>
          </a:bodyPr>
          <a:lstStyle/>
          <a:p>
            <a:pPr algn="just"/>
            <a:r>
              <a:rPr lang="nl-NL" sz="2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References:</a:t>
            </a:r>
          </a:p>
          <a:p>
            <a:pPr algn="just"/>
            <a:endParaRPr lang="nl-NL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nl-NL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[1] Vranken, Finn. </a:t>
            </a:r>
            <a:r>
              <a:rPr lang="nl-NL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Procesanalyse aan het 3D-printen van rPETG pumptracks.</a:t>
            </a:r>
            <a:r>
              <a:rPr lang="nl-NL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Applied Science, Material Science, 2021;</a:t>
            </a:r>
          </a:p>
          <a:p>
            <a:pPr algn="just"/>
            <a:endParaRPr lang="pt-BR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[2] Velosolutions. </a:t>
            </a:r>
            <a:r>
              <a:rPr lang="pt-BR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Velosolutions Pump Track Heipark. </a:t>
            </a:r>
            <a:r>
              <a:rPr lang="pt-BR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Photos. Accessed from: </a:t>
            </a:r>
            <a:r>
              <a:rPr lang="pt-BR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https://pumptrack.com/track/velosolutions-pump-track-heipark/</a:t>
            </a:r>
            <a:r>
              <a:rPr lang="pt-BR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pt-BR" sz="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800"/>
              </a:spcAft>
            </a:pPr>
            <a:r>
              <a:rPr lang="pt-BR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[3] 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Li, </a:t>
            </a:r>
            <a:r>
              <a:rPr lang="en-US" sz="2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Jie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et. al.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Effect of annealing temperature on the mechanical properties, thermal behavior and morphology of β-</a:t>
            </a:r>
            <a:r>
              <a:rPr lang="en-US" sz="2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iPP</a:t>
            </a:r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/PA6 blends.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Materials and Design. 2012. DOI: </a:t>
            </a:r>
            <a:r>
              <a:rPr lang="en-US" sz="2600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10.1016/j.matdes.2012.04.022</a:t>
            </a:r>
            <a:r>
              <a:rPr lang="en-US" sz="2600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nl-NL" sz="320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+mj-lt"/>
              <a:ea typeface="Pill Gothic 600mg Light" charset="0"/>
              <a:cs typeface="Pill Gothic 600mg Light" charset="0"/>
              <a:sym typeface="Helvetica Light"/>
            </a:endParaRPr>
          </a:p>
        </p:txBody>
      </p:sp>
      <p:pic>
        <p:nvPicPr>
          <p:cNvPr id="1026" name="Picture 2" descr="https://image.jimcdn.com/app/cms/image/transf/dimension=290x10000:format=png/path/se400447cacc9635b/image/iae0426488ef5dc3d/version/1421051933/image.png">
            <a:extLst>
              <a:ext uri="{FF2B5EF4-FFF2-40B4-BE49-F238E27FC236}">
                <a16:creationId xmlns:a16="http://schemas.microsoft.com/office/drawing/2014/main" id="{5BD559E9-BDFB-47EE-A82D-21D970936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8385" y="40441642"/>
            <a:ext cx="3924101" cy="171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itHub - verlab/StraightToThePoint_CVPR_2020: Original PyTorch  implementation of the code for the paper &quot;Straight to the Point:  Fast-forwarding Videos via Reinforcement Learning Using Textual Data&quot; at  the IEEE/CVF Conference on Computer Vision and">
            <a:extLst>
              <a:ext uri="{FF2B5EF4-FFF2-40B4-BE49-F238E27FC236}">
                <a16:creationId xmlns:a16="http://schemas.microsoft.com/office/drawing/2014/main" id="{95D1C70E-8565-4207-A08A-B8BC15745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89" y="40441642"/>
            <a:ext cx="3289751" cy="138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316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BE44E410CD9143A2131545C603D540" ma:contentTypeVersion="4" ma:contentTypeDescription="Create a new document." ma:contentTypeScope="" ma:versionID="8796ab2b2548c95d7427f0d230a37647">
  <xsd:schema xmlns:xsd="http://www.w3.org/2001/XMLSchema" xmlns:xs="http://www.w3.org/2001/XMLSchema" xmlns:p="http://schemas.microsoft.com/office/2006/metadata/properties" xmlns:ns2="3a1098a9-1361-44e0-8a5d-bd75d3888b90" targetNamespace="http://schemas.microsoft.com/office/2006/metadata/properties" ma:root="true" ma:fieldsID="345efca8914c82de9eb7049b7949cf39" ns2:_="">
    <xsd:import namespace="3a1098a9-1361-44e0-8a5d-bd75d3888b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1098a9-1361-44e0-8a5d-bd75d3888b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9CF093-6800-43AD-B100-641333A666DD}">
  <ds:schemaRefs>
    <ds:schemaRef ds:uri="http://schemas.microsoft.com/office/infopath/2007/PartnerControls"/>
    <ds:schemaRef ds:uri="http://purl.org/dc/terms/"/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3a1098a9-1361-44e0-8a5d-bd75d3888b90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C9D1BC8-1CBB-47A0-A984-FBCE60A3E5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B39206-727C-45EE-A4D1-A84D749057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1098a9-1361-44e0-8a5d-bd75d3888b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23493</TotalTime>
  <Words>580</Words>
  <Application>Microsoft Office PowerPoint</Application>
  <PresentationFormat>Custom</PresentationFormat>
  <Paragraphs>45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Helvetica Light</vt:lpstr>
      <vt:lpstr>Pill Gothic 600mg</vt:lpstr>
      <vt:lpstr>Pill Gothic 600mg Light</vt:lpstr>
      <vt:lpstr>Times New Roman</vt:lpstr>
      <vt:lpstr>Office Theme</vt:lpstr>
      <vt:lpstr>PowerPoint Presentation</vt:lpstr>
    </vt:vector>
  </TitlesOfParts>
  <Company>Hogeschool Zuyd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chenit</dc:creator>
  <cp:lastModifiedBy>Mariana Gouvea</cp:lastModifiedBy>
  <cp:revision>214</cp:revision>
  <dcterms:created xsi:type="dcterms:W3CDTF">2012-09-25T13:03:21Z</dcterms:created>
  <dcterms:modified xsi:type="dcterms:W3CDTF">2022-07-15T12:34:28Z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0x010100FBBE44E410CD9143A2131545C603D540</vt:lpwstr>
  </property>
</Properties>
</file>